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18"/>
  </p:notesMasterIdLst>
  <p:sldIdLst>
    <p:sldId id="256" r:id="rId2"/>
    <p:sldId id="260" r:id="rId3"/>
    <p:sldId id="257" r:id="rId4"/>
    <p:sldId id="258" r:id="rId5"/>
    <p:sldId id="259" r:id="rId6"/>
    <p:sldId id="370" r:id="rId7"/>
    <p:sldId id="371" r:id="rId8"/>
    <p:sldId id="372"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Lst>
  <p:sldSz cx="9144000" cy="5143500" type="screen16x9"/>
  <p:notesSz cx="6858000" cy="9144000"/>
  <p:embeddedFontLst>
    <p:embeddedFont>
      <p:font typeface="Calibri" panose="020F0502020204030204" pitchFamily="34" charset="0"/>
      <p:regular r:id="rId119"/>
      <p:bold r:id="rId120"/>
      <p:italic r:id="rId121"/>
      <p:boldItalic r:id="rId122"/>
    </p:embeddedFont>
    <p:embeddedFont>
      <p:font typeface="Consolas" panose="020B0609020204030204" pitchFamily="49" charset="0"/>
      <p:regular r:id="rId123"/>
      <p:bold r:id="rId124"/>
      <p:italic r:id="rId125"/>
      <p:boldItalic r:id="rId126"/>
    </p:embeddedFont>
    <p:embeddedFont>
      <p:font typeface="Courier" pitchFamily="2" charset="2"/>
      <p:regular r:id="rId127"/>
    </p:embeddedFont>
    <p:embeddedFont>
      <p:font typeface="Helvetica Neue" panose="020B0604020202020204" charset="0"/>
      <p:regular r:id="rId128"/>
      <p:bold r:id="rId129"/>
      <p:italic r:id="rId130"/>
      <p:boldItalic r:id="rId131"/>
    </p:embeddedFont>
    <p:embeddedFont>
      <p:font typeface="Helvetica Neue Light" panose="020B0604020202020204" charset="0"/>
      <p:regular r:id="rId132"/>
      <p:bold r:id="rId133"/>
      <p:italic r:id="rId134"/>
      <p:boldItalic r:id="rId135"/>
    </p:embeddedFont>
    <p:embeddedFont>
      <p:font typeface="Lato" panose="020F0502020204030203" pitchFamily="34" charset="0"/>
      <p:regular r:id="rId136"/>
      <p:bold r:id="rId137"/>
    </p:embeddedFont>
    <p:embeddedFont>
      <p:font typeface="Roboto" panose="02000000000000000000"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134" Type="http://schemas.openxmlformats.org/officeDocument/2006/relationships/font" Target="fonts/font16.fntdata"/><Relationship Id="rId139" Type="http://schemas.openxmlformats.org/officeDocument/2006/relationships/font" Target="fonts/font2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2.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2.fntdata"/><Relationship Id="rId135" Type="http://schemas.openxmlformats.org/officeDocument/2006/relationships/font" Target="fonts/font17.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2.fntdata"/><Relationship Id="rId125" Type="http://schemas.openxmlformats.org/officeDocument/2006/relationships/font" Target="fonts/font7.fntdata"/><Relationship Id="rId141"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3.fntdata"/><Relationship Id="rId136"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3.fntdata"/><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4.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5.fntdata"/><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927675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81927675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815d43a0a3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g815d43a0a3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64851289f4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g64851289f4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64851289f4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g64851289f4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64851289f4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64851289f4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64851289f4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64851289f4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4851289f4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3" name="Google Shape;833;g64851289f4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64851289f4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g64851289f4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4851289f4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g64851289f4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b3aa44456_0_5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5b3aa44456_0_5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c22c4691e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g5c22c4691e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5b3aa44456_0_5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g5b3aa44456_0_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5c22c4691e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g5c22c4691e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38ec01289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g638ec01289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815d43a0a3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g815d43a0a3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b3aa44456_0_5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8" name="Google Shape;898;g5b3aa44456_0_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b3aa44456_0_5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g5b3aa44456_0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3b3113393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g63b3113393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b3aa44456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5b3aa4445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b3aa44456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5b3aa44456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b3aa44456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5b3aa44456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c22c4691e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c22c4691e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5c22c4691e_1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38ebfd2d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638ebfd2d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b3aa44456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5b3aa44456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4851289f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g64851289f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01d7c10b4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701d7c10b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b3aa44456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5b3aa44456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b3aa44456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5b3aa44456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b3aa44456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5b3aa44456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b3aa44456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5b3aa44456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b3aa44456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b3aa44456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b3aa44456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lnSpc>
                <a:spcPct val="90000"/>
              </a:lnSpc>
              <a:spcBef>
                <a:spcPts val="0"/>
              </a:spcBef>
              <a:spcAft>
                <a:spcPts val="0"/>
              </a:spcAft>
              <a:buNone/>
            </a:pPr>
            <a:endParaRPr/>
          </a:p>
        </p:txBody>
      </p:sp>
      <p:sp>
        <p:nvSpPr>
          <p:cNvPr id="249" name="Google Shape;249;g5b3aa44456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851289f4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64851289f4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b3aa44456_0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5b3aa44456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38ec0128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38ec0128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638ec0128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b3aa44456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5b3aa44456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b3aa44456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5b3aa44456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b3aa44456_0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5b3aa44456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3aa44456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5b3aa44456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b3aa44456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5b3aa44456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b3aa44456_0_1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5b3aa44456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3aa44456_0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5b3aa44456_0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b3aa44456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AMI = Amazon Machine Image</a:t>
            </a:r>
            <a:endParaRPr/>
          </a:p>
          <a:p>
            <a:pPr marL="0" lvl="0" indent="0" algn="l" rtl="0">
              <a:spcBef>
                <a:spcPts val="0"/>
              </a:spcBef>
              <a:spcAft>
                <a:spcPts val="0"/>
              </a:spcAft>
              <a:buNone/>
            </a:pPr>
            <a:r>
              <a:rPr lang="en-US"/>
              <a:t>ARN = Amazon Resource Name</a:t>
            </a:r>
            <a:endParaRPr/>
          </a:p>
          <a:p>
            <a:pPr marL="0" lvl="0" indent="0" algn="l" rtl="0">
              <a:spcBef>
                <a:spcPts val="0"/>
              </a:spcBef>
              <a:spcAft>
                <a:spcPts val="0"/>
              </a:spcAft>
              <a:buNone/>
            </a:pPr>
            <a:r>
              <a:rPr lang="en-US"/>
              <a:t>CIDR = Classless Internet Domain Routing</a:t>
            </a:r>
            <a:endParaRPr/>
          </a:p>
        </p:txBody>
      </p:sp>
      <p:sp>
        <p:nvSpPr>
          <p:cNvPr id="329" name="Google Shape;329;g5b3aa44456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3aa44456_0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HVM = hardware virtual machine (cf. xen)</a:t>
            </a:r>
            <a:endParaRPr/>
          </a:p>
        </p:txBody>
      </p:sp>
      <p:sp>
        <p:nvSpPr>
          <p:cNvPr id="336" name="Google Shape;336;g5b3aa44456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b3aa44456_0_1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WinRM = Window Remote Management</a:t>
            </a:r>
            <a:endParaRPr/>
          </a:p>
        </p:txBody>
      </p:sp>
      <p:sp>
        <p:nvSpPr>
          <p:cNvPr id="343" name="Google Shape;343;g5b3aa44456_0_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b3aa44456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5b3aa44456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15d43a0a3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815d43a0a3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b3aa44456_0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Ask students–Why only on first run?</a:t>
            </a:r>
            <a:endParaRPr/>
          </a:p>
          <a:p>
            <a:pPr marL="0" lvl="0" indent="0" algn="l" rtl="0">
              <a:spcBef>
                <a:spcPts val="0"/>
              </a:spcBef>
              <a:spcAft>
                <a:spcPts val="0"/>
              </a:spcAft>
              <a:buNone/>
            </a:pPr>
            <a:endParaRPr/>
          </a:p>
        </p:txBody>
      </p:sp>
      <p:sp>
        <p:nvSpPr>
          <p:cNvPr id="364" name="Google Shape;364;g5b3aa44456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b3aa44456_0_2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5b3aa44456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b3aa44456_0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5b3aa44456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b3aa44456_0_2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5b3aa44456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1545b714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2" name="Google Shape;392;g81545b714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1545b7147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Swift = objecy/blob store</a:t>
            </a:r>
            <a:endParaRPr/>
          </a:p>
        </p:txBody>
      </p:sp>
      <p:sp>
        <p:nvSpPr>
          <p:cNvPr id="399" name="Google Shape;399;g81545b7147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b3aa44456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5b3aa44456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b3aa44456_0_2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5b3aa44456_0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b3aa44456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5b3aa44456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664aa0a2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5664aa0a2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b3aa44456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5b3aa44456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b3aa44456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5b3aa44456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b3aa44456_0_2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5b3aa44456_0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b3aa44456_0_2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5b3aa44456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b3aa44456_0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5b3aa44456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b3aa44456_0_3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5b3aa44456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b3aa44456_0_3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5b3aa44456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b3aa44456_0_3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5b3aa44456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b3aa44456_0_3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5b3aa44456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64851289f4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64851289f4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[Mandatory slide for virtual courses]</a:t>
            </a:r>
            <a:endParaRPr b="1" dirty="0"/>
          </a:p>
          <a:p>
            <a:pPr marL="0" lvl="0" indent="0" algn="l" rtl="0">
              <a:lnSpc>
                <a:spcPct val="100000"/>
              </a:lnSpc>
              <a:spcBef>
                <a:spcPts val="0"/>
              </a:spcBef>
              <a:spcAft>
                <a:spcPts val="0"/>
              </a:spcAft>
              <a:buSzPts val="1400"/>
              <a:buNone/>
            </a:pPr>
            <a:r>
              <a:rPr lang="en-US" dirty="0"/>
              <a:t>Obviously, when in person, remove this and the following slides about virtual trainings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400"/>
              <a:buFont typeface="Arial"/>
              <a:buNone/>
            </a:pPr>
            <a:r>
              <a:rPr lang="en-US" b="1" dirty="0"/>
              <a:t>ACTION:</a:t>
            </a:r>
            <a:r>
              <a:rPr lang="en-US" dirty="0"/>
              <a:t> Share about the modality we are currently using</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It is good to call the elephant out in the room. Everyone would prefer to be on-site together. That is not going to happen for this class, so let’s dig in, be interactive and have fun!</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100"/>
              <a:buNone/>
            </a:pPr>
            <a:r>
              <a:rPr lang="en-US" dirty="0"/>
              <a:t>In a classroom, it’s easy to see your faces and know if topics are understood–be sure to let me know if anything is unclear!</a:t>
            </a:r>
          </a:p>
          <a:p>
            <a:pPr marL="0" lvl="0" indent="0" algn="l" rtl="0">
              <a:lnSpc>
                <a:spcPct val="100000"/>
              </a:lnSpc>
              <a:spcBef>
                <a:spcPts val="0"/>
              </a:spcBef>
              <a:spcAft>
                <a:spcPts val="0"/>
              </a:spcAft>
              <a:buSzPts val="1100"/>
              <a:buNone/>
            </a:pPr>
            <a:endParaRPr lang="en-US" dirty="0"/>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15d43a0a3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815d43a0a3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b3aa44456_0_3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5b3aa44456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81927675ad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81927675ad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1927675ad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81927675a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b3aa44456_0_3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5b3aa44456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b3aa44456_0_3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5b3aa44456_0_3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5b3aa44456_0_3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5b3aa44456_0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5b3aa44456_0_3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g5b3aa44456_0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815d43a0a3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815d43a0a3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b3aa44456_0_5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5b3aa44456_0_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b="1" dirty="0"/>
              <a:t>[Mandatory slide for virtual courses]</a:t>
            </a:r>
            <a:endParaRPr b="1" dirty="0"/>
          </a:p>
          <a:p>
            <a:pPr marL="0" lvl="0" indent="0" algn="l" rtl="0">
              <a:lnSpc>
                <a:spcPct val="100000"/>
              </a:lnSpc>
              <a:spcBef>
                <a:spcPts val="0"/>
              </a:spcBef>
              <a:spcAft>
                <a:spcPts val="0"/>
              </a:spcAft>
              <a:buClr>
                <a:schemeClr val="dk1"/>
              </a:buClr>
              <a:buSzPts val="1400"/>
              <a:buFont typeface="Arial"/>
              <a:buNone/>
            </a:pPr>
            <a:r>
              <a:rPr lang="en-US" dirty="0"/>
              <a:t>Obviously, when in person, remove this and the following slides about virtual trainings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400"/>
              <a:buFont typeface="Arial"/>
              <a:buNone/>
            </a:pPr>
            <a:r>
              <a:rPr lang="en-US" b="1" dirty="0"/>
              <a:t>ACTION:</a:t>
            </a:r>
            <a:r>
              <a:rPr lang="en-US" dirty="0"/>
              <a:t> Share the expectations you have for the students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Level set the rules of engagement for virtual classrooms. Encourage students to be on time! Just because this is a virtual class doesn’t mean it’s ok to inconvenience peers who showed up on time.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100"/>
              <a:buFont typeface="Arial"/>
              <a:buNone/>
            </a:pPr>
            <a:r>
              <a:rPr lang="en-US" dirty="0"/>
              <a:t>Mute yourself unless asking a question/commenting</a:t>
            </a:r>
            <a:endParaRPr dirty="0"/>
          </a:p>
          <a:p>
            <a:pPr marL="0" lvl="0" indent="0" algn="l" rtl="0">
              <a:lnSpc>
                <a:spcPct val="100000"/>
              </a:lnSpc>
              <a:spcBef>
                <a:spcPts val="0"/>
              </a:spcBef>
              <a:spcAft>
                <a:spcPts val="0"/>
              </a:spcAft>
              <a:buSzPts val="1100"/>
              <a:buNone/>
            </a:pPr>
            <a:r>
              <a:rPr lang="en-US" dirty="0"/>
              <a:t>Ask questions (verbally or via chat window)</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b3aa44456_0_3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5b3aa44456_0_3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b3aa44456_0_3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5b3aa44456_0_3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5b3aa44456_0_3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5b3aa44456_0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b3aa44456_0_3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5b3aa44456_0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b3aa44456_0_4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g5b3aa44456_0_4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b3aa44456_0_4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5b3aa44456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3aa44456_0_4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5b3aa44456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15d43a0a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a:solidFill>
                  <a:srgbClr val="1D1E23"/>
                </a:solidFill>
                <a:highlight>
                  <a:srgbClr val="FFFFFF"/>
                </a:highlight>
                <a:latin typeface="Roboto"/>
                <a:ea typeface="Roboto"/>
                <a:cs typeface="Roboto"/>
                <a:sym typeface="Roboto"/>
              </a:rPr>
              <a:t>depends_on = if Terraform must manage access control policies </a:t>
            </a:r>
            <a:r>
              <a:rPr lang="en-US" sz="1300" i="1">
                <a:solidFill>
                  <a:srgbClr val="1D1E23"/>
                </a:solidFill>
                <a:highlight>
                  <a:srgbClr val="FFFFFF"/>
                </a:highlight>
                <a:latin typeface="Roboto"/>
                <a:ea typeface="Roboto"/>
                <a:cs typeface="Roboto"/>
                <a:sym typeface="Roboto"/>
              </a:rPr>
              <a:t>and</a:t>
            </a:r>
            <a:r>
              <a:rPr lang="en-US" sz="1300">
                <a:solidFill>
                  <a:srgbClr val="1D1E23"/>
                </a:solidFill>
                <a:highlight>
                  <a:srgbClr val="FFFFFF"/>
                </a:highlight>
                <a:latin typeface="Roboto"/>
                <a:ea typeface="Roboto"/>
                <a:cs typeface="Roboto"/>
                <a:sym typeface="Roboto"/>
              </a:rPr>
              <a:t> take actions that require those policies to be present, there is a hidden dependency between the access policy and a resource whose creation depends on it. In these rare cases, </a:t>
            </a:r>
            <a:r>
              <a:rPr lang="en-US" sz="1300">
                <a:solidFill>
                  <a:srgbClr val="623CE4"/>
                </a:solidFill>
                <a:highlight>
                  <a:srgbClr val="FFFFFF"/>
                </a:highlight>
                <a:uFill>
                  <a:noFill/>
                </a:uFill>
                <a:latin typeface="Roboto"/>
                <a:ea typeface="Roboto"/>
                <a:cs typeface="Roboto"/>
                <a:sym typeface="Roboto"/>
                <a:hlinkClick r:id="rId3"/>
              </a:rPr>
              <a:t>the </a:t>
            </a:r>
            <a:r>
              <a:rPr lang="en-US" sz="1300">
                <a:solidFill>
                  <a:srgbClr val="623CE4"/>
                </a:solidFill>
                <a:highlight>
                  <a:srgbClr val="F5F3FF"/>
                </a:highlight>
                <a:uFill>
                  <a:noFill/>
                </a:uFill>
                <a:latin typeface="Courier New"/>
                <a:ea typeface="Courier New"/>
                <a:cs typeface="Courier New"/>
                <a:sym typeface="Courier New"/>
                <a:hlinkClick r:id="rId3"/>
              </a:rPr>
              <a:t>depends_on</a:t>
            </a:r>
            <a:r>
              <a:rPr lang="en-US" sz="1300">
                <a:solidFill>
                  <a:srgbClr val="623CE4"/>
                </a:solidFill>
                <a:highlight>
                  <a:srgbClr val="FFFFFF"/>
                </a:highlight>
                <a:uFill>
                  <a:noFill/>
                </a:uFill>
                <a:latin typeface="Roboto"/>
                <a:ea typeface="Roboto"/>
                <a:cs typeface="Roboto"/>
                <a:sym typeface="Roboto"/>
                <a:hlinkClick r:id="rId3"/>
              </a:rPr>
              <a:t> meta-argument</a:t>
            </a:r>
            <a:r>
              <a:rPr lang="en-US" sz="1300">
                <a:solidFill>
                  <a:srgbClr val="1D1E23"/>
                </a:solidFill>
                <a:highlight>
                  <a:srgbClr val="FFFFFF"/>
                </a:highlight>
                <a:latin typeface="Roboto"/>
                <a:ea typeface="Roboto"/>
                <a:cs typeface="Roboto"/>
                <a:sym typeface="Roboto"/>
              </a:rPr>
              <a:t> can explicitly specify a dependency.</a:t>
            </a:r>
            <a:endParaRPr/>
          </a:p>
        </p:txBody>
      </p:sp>
      <p:sp>
        <p:nvSpPr>
          <p:cNvPr id="625" name="Google Shape;625;g815d43a0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b3aa44456_0_4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g5b3aa44456_0_4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5b3aa44456_0_4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g5b3aa44456_0_4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[Mandatory slide for virtual courses]</a:t>
            </a:r>
            <a:endParaRPr b="1" dirty="0"/>
          </a:p>
          <a:p>
            <a:pPr marL="0" lvl="0" indent="0" algn="l" rtl="0">
              <a:lnSpc>
                <a:spcPct val="100000"/>
              </a:lnSpc>
              <a:spcBef>
                <a:spcPts val="0"/>
              </a:spcBef>
              <a:spcAft>
                <a:spcPts val="0"/>
              </a:spcAft>
              <a:buSzPts val="1400"/>
              <a:buNone/>
            </a:pPr>
            <a:r>
              <a:rPr lang="en-US" dirty="0"/>
              <a:t>Obviously, when in person, remove this and the following slides about virtual trainings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400"/>
              <a:buFont typeface="Arial"/>
              <a:buNone/>
            </a:pPr>
            <a:r>
              <a:rPr lang="en-US" b="1" dirty="0"/>
              <a:t>ACTION:</a:t>
            </a:r>
            <a:r>
              <a:rPr lang="en-US" dirty="0"/>
              <a:t> Share the expectations the students should have for you</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Level set to the students what they can expect from you. Instructor will do the best to mix it up… </a:t>
            </a:r>
            <a:endParaRPr dirty="0"/>
          </a:p>
          <a:p>
            <a:pPr marL="457200" lvl="0" indent="-317500" algn="l" rtl="0">
              <a:lnSpc>
                <a:spcPct val="100000"/>
              </a:lnSpc>
              <a:spcBef>
                <a:spcPts val="0"/>
              </a:spcBef>
              <a:spcAft>
                <a:spcPts val="0"/>
              </a:spcAft>
              <a:buSzPts val="1400"/>
              <a:buChar char="-"/>
            </a:pPr>
            <a:r>
              <a:rPr lang="en-US" dirty="0"/>
              <a:t>Zoom tools, hands-on, breaks, group work, break out rooms… </a:t>
            </a:r>
            <a:r>
              <a:rPr lang="en-US" i="1" dirty="0"/>
              <a:t>keep it interesting and interactive</a:t>
            </a:r>
            <a:endParaRPr dirty="0"/>
          </a:p>
        </p:txBody>
      </p:sp>
      <p:sp>
        <p:nvSpPr>
          <p:cNvPr id="145" name="Google Shape;1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5b3aa44456_0_4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5b3aa44456_0_4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b3aa44456_0_5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g5b3aa44456_0_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5b3aa44456_0_4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g5b3aa44456_0_4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5b3aa44456_0_4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g5b3aa44456_0_4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5b3aa44456_0_4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5b3aa44456_0_4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5b3aa44456_0_4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g5b3aa44456_0_4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c18b4d38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5c18b4d38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1545b7147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81545b7147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b3aa44456_0_5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5b3aa44456_0_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5b3aa44456_0_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5b3aa44456_0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b3aa44456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5b3aa44456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815d43a0a3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815d43a0a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5b3aa44456_0_4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5b3aa44456_0_4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15d43a0a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g815d43a0a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5b3aa44456_0_4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g5b3aa44456_0_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5b3aa44456_0_5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g5b3aa44456_0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5b3aa44456_0_4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-detailed-exitcode</a:t>
            </a:r>
            <a:endParaRPr/>
          </a:p>
        </p:txBody>
      </p:sp>
      <p:sp>
        <p:nvSpPr>
          <p:cNvPr id="752" name="Google Shape;752;g5b3aa44456_0_4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b3aa44456_0_5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g5b3aa44456_0_5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638ec01289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638ec01289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638ec01289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5b3aa44456_0_5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g5b3aa44456_0_5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4851289f4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64851289f4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664745" y="3101571"/>
            <a:ext cx="5479200" cy="714300"/>
          </a:xfrm>
          <a:prstGeom prst="rect">
            <a:avLst/>
          </a:prstGeom>
          <a:noFill/>
          <a:ln>
            <a:noFill/>
          </a:ln>
        </p:spPr>
        <p:txBody>
          <a:bodyPr spcFirstLastPara="1" wrap="square" lIns="0" tIns="0" rIns="68575" bIns="27000" anchor="ctr" anchorCtr="0">
            <a:noAutofit/>
          </a:bodyPr>
          <a:lstStyle>
            <a:lvl1pPr lvl="0" algn="ctr">
              <a:lnSpc>
                <a:spcPct val="100000"/>
              </a:lnSpc>
              <a:spcBef>
                <a:spcPts val="0"/>
              </a:spcBef>
              <a:spcAft>
                <a:spcPts val="0"/>
              </a:spcAft>
              <a:buClr>
                <a:srgbClr val="233445"/>
              </a:buClr>
              <a:buSzPts val="2700"/>
              <a:buFont typeface="Helvetica Neue Light"/>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 name="Google Shape;15;p2"/>
          <p:cNvSpPr txBox="1">
            <a:spLocks noGrp="1"/>
          </p:cNvSpPr>
          <p:nvPr>
            <p:ph type="subTitle" idx="1"/>
          </p:nvPr>
        </p:nvSpPr>
        <p:spPr>
          <a:xfrm>
            <a:off x="3879055" y="3927870"/>
            <a:ext cx="5265000" cy="572700"/>
          </a:xfrm>
          <a:prstGeom prst="rect">
            <a:avLst/>
          </a:prstGeom>
          <a:noFill/>
          <a:ln>
            <a:noFill/>
          </a:ln>
        </p:spPr>
        <p:txBody>
          <a:bodyPr spcFirstLastPara="1" wrap="square" lIns="67500" tIns="35100" rIns="68575" bIns="34275" anchor="t" anchorCtr="0">
            <a:noAutofit/>
          </a:bodyPr>
          <a:lstStyle>
            <a:lvl1pPr lvl="0" algn="ctr">
              <a:lnSpc>
                <a:spcPct val="90000"/>
              </a:lnSpc>
              <a:spcBef>
                <a:spcPts val="800"/>
              </a:spcBef>
              <a:spcAft>
                <a:spcPts val="0"/>
              </a:spcAft>
              <a:buClr>
                <a:srgbClr val="F17F3A"/>
              </a:buClr>
              <a:buSzPts val="2100"/>
              <a:buFont typeface="Helvetica Neue Light"/>
              <a:buNone/>
              <a:defRPr sz="2100">
                <a:solidFill>
                  <a:srgbClr val="F17F3A"/>
                </a:solidFill>
              </a:defRPr>
            </a:lvl1pPr>
            <a:lvl2pPr lvl="1" algn="ctr">
              <a:lnSpc>
                <a:spcPct val="90000"/>
              </a:lnSpc>
              <a:spcBef>
                <a:spcPts val="400"/>
              </a:spcBef>
              <a:spcAft>
                <a:spcPts val="0"/>
              </a:spcAft>
              <a:buClr>
                <a:srgbClr val="3F3F3F"/>
              </a:buClr>
              <a:buSzPts val="1500"/>
              <a:buFont typeface="Helvetica Neue Light"/>
              <a:buNone/>
              <a:defRPr sz="1500"/>
            </a:lvl2pPr>
            <a:lvl3pPr lvl="2" algn="ctr">
              <a:lnSpc>
                <a:spcPct val="90000"/>
              </a:lnSpc>
              <a:spcBef>
                <a:spcPts val="400"/>
              </a:spcBef>
              <a:spcAft>
                <a:spcPts val="0"/>
              </a:spcAft>
              <a:buClr>
                <a:srgbClr val="3F3F3F"/>
              </a:buClr>
              <a:buSzPts val="1400"/>
              <a:buFont typeface="Helvetica Neue Light"/>
              <a:buNone/>
              <a:defRPr sz="1400"/>
            </a:lvl3pPr>
            <a:lvl4pPr lvl="3" algn="ctr">
              <a:lnSpc>
                <a:spcPct val="90000"/>
              </a:lnSpc>
              <a:spcBef>
                <a:spcPts val="400"/>
              </a:spcBef>
              <a:spcAft>
                <a:spcPts val="0"/>
              </a:spcAft>
              <a:buClr>
                <a:srgbClr val="3F3F3F"/>
              </a:buClr>
              <a:buSzPts val="1200"/>
              <a:buFont typeface="Helvetica Neue Light"/>
              <a:buNone/>
              <a:defRPr sz="1200"/>
            </a:lvl4pPr>
            <a:lvl5pPr lvl="4" algn="ctr">
              <a:lnSpc>
                <a:spcPct val="90000"/>
              </a:lnSpc>
              <a:spcBef>
                <a:spcPts val="400"/>
              </a:spcBef>
              <a:spcAft>
                <a:spcPts val="0"/>
              </a:spcAft>
              <a:buClr>
                <a:srgbClr val="3F3F3F"/>
              </a:buClr>
              <a:buSzPts val="1200"/>
              <a:buFont typeface="Helvetica Neue Light"/>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6" name="Google Shape;16;p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715500" y="243000"/>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2" name="Google Shape;52;p11"/>
          <p:cNvSpPr>
            <a:spLocks noGrp="1"/>
          </p:cNvSpPr>
          <p:nvPr>
            <p:ph type="pic" idx="2"/>
          </p:nvPr>
        </p:nvSpPr>
        <p:spPr>
          <a:xfrm>
            <a:off x="3812379" y="1099297"/>
            <a:ext cx="4629000" cy="3583200"/>
          </a:xfrm>
          <a:prstGeom prst="rect">
            <a:avLst/>
          </a:prstGeom>
          <a:noFill/>
          <a:ln>
            <a:noFill/>
          </a:ln>
        </p:spPr>
        <p:txBody>
          <a:bodyPr spcFirstLastPara="1" wrap="square" lIns="67500" tIns="35100" rIns="68575" bIns="34275" anchor="t" anchorCtr="0">
            <a:noAutofit/>
          </a:bodyPr>
          <a:lstStyle>
            <a:lvl1pPr marR="0" lvl="0" algn="l" rtl="0">
              <a:lnSpc>
                <a:spcPct val="90000"/>
              </a:lnSpc>
              <a:spcBef>
                <a:spcPts val="800"/>
              </a:spcBef>
              <a:spcAft>
                <a:spcPts val="0"/>
              </a:spcAft>
              <a:buClr>
                <a:srgbClr val="3F3F3F"/>
              </a:buClr>
              <a:buSzPts val="2400"/>
              <a:buFont typeface="Helvetica Neue Light"/>
              <a:buNone/>
              <a:defRPr sz="2400" b="0" i="0" u="none" strike="noStrike" cap="none">
                <a:solidFill>
                  <a:srgbClr val="3F3F3F"/>
                </a:solidFill>
                <a:latin typeface="Helvetica Neue Light"/>
                <a:ea typeface="Helvetica Neue Light"/>
                <a:cs typeface="Helvetica Neue Light"/>
                <a:sym typeface="Helvetica Neue Light"/>
              </a:defRPr>
            </a:lvl1pPr>
            <a:lvl2pPr marR="0" lvl="1" algn="l" rtl="0">
              <a:lnSpc>
                <a:spcPct val="90000"/>
              </a:lnSpc>
              <a:spcBef>
                <a:spcPts val="400"/>
              </a:spcBef>
              <a:spcAft>
                <a:spcPts val="0"/>
              </a:spcAft>
              <a:buClr>
                <a:srgbClr val="3F3F3F"/>
              </a:buClr>
              <a:buSzPts val="2100"/>
              <a:buFont typeface="Helvetica Neue Light"/>
              <a:buNone/>
              <a:defRPr sz="2100" b="0" i="0" u="none" strike="noStrike" cap="none">
                <a:solidFill>
                  <a:srgbClr val="3F3F3F"/>
                </a:solidFill>
                <a:latin typeface="Helvetica Neue Light"/>
                <a:ea typeface="Helvetica Neue Light"/>
                <a:cs typeface="Helvetica Neue Light"/>
                <a:sym typeface="Helvetica Neue Light"/>
              </a:defRPr>
            </a:lvl2pPr>
            <a:lvl3pPr marR="0" lvl="2" algn="l" rtl="0">
              <a:lnSpc>
                <a:spcPct val="90000"/>
              </a:lnSpc>
              <a:spcBef>
                <a:spcPts val="400"/>
              </a:spcBef>
              <a:spcAft>
                <a:spcPts val="0"/>
              </a:spcAft>
              <a:buClr>
                <a:srgbClr val="3F3F3F"/>
              </a:buClr>
              <a:buSzPts val="1800"/>
              <a:buFont typeface="Helvetica Neue Light"/>
              <a:buNone/>
              <a:defRPr sz="1800" b="0" i="0" u="none" strike="noStrike" cap="none">
                <a:solidFill>
                  <a:srgbClr val="3F3F3F"/>
                </a:solidFill>
                <a:latin typeface="Helvetica Neue Light"/>
                <a:ea typeface="Helvetica Neue Light"/>
                <a:cs typeface="Helvetica Neue Light"/>
                <a:sym typeface="Helvetica Neue Light"/>
              </a:defRPr>
            </a:lvl3pPr>
            <a:lvl4pPr marR="0" lvl="3" algn="l" rtl="0">
              <a:lnSpc>
                <a:spcPct val="90000"/>
              </a:lnSpc>
              <a:spcBef>
                <a:spcPts val="400"/>
              </a:spcBef>
              <a:spcAft>
                <a:spcPts val="0"/>
              </a:spcAft>
              <a:buClr>
                <a:srgbClr val="3F3F3F"/>
              </a:buClr>
              <a:buSzPts val="1500"/>
              <a:buFont typeface="Helvetica Neue Light"/>
              <a:buNone/>
              <a:defRPr sz="1500" b="0" i="0" u="none" strike="noStrike" cap="none">
                <a:solidFill>
                  <a:srgbClr val="3F3F3F"/>
                </a:solidFill>
                <a:latin typeface="Helvetica Neue Light"/>
                <a:ea typeface="Helvetica Neue Light"/>
                <a:cs typeface="Helvetica Neue Light"/>
                <a:sym typeface="Helvetica Neue Light"/>
              </a:defRPr>
            </a:lvl4pPr>
            <a:lvl5pPr marR="0" lvl="4" algn="l" rtl="0">
              <a:lnSpc>
                <a:spcPct val="90000"/>
              </a:lnSpc>
              <a:spcBef>
                <a:spcPts val="400"/>
              </a:spcBef>
              <a:spcAft>
                <a:spcPts val="0"/>
              </a:spcAft>
              <a:buClr>
                <a:srgbClr val="3F3F3F"/>
              </a:buClr>
              <a:buSzPts val="1500"/>
              <a:buFont typeface="Helvetica Neue Light"/>
              <a:buNone/>
              <a:defRPr sz="1500" b="0" i="0" u="none" strike="noStrike" cap="none">
                <a:solidFill>
                  <a:srgbClr val="3F3F3F"/>
                </a:solidFill>
                <a:latin typeface="Helvetica Neue Light"/>
                <a:ea typeface="Helvetica Neue Light"/>
                <a:cs typeface="Helvetica Neue Light"/>
                <a:sym typeface="Helvetica Neue Light"/>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3" name="Google Shape;53;p11"/>
          <p:cNvSpPr txBox="1">
            <a:spLocks noGrp="1"/>
          </p:cNvSpPr>
          <p:nvPr>
            <p:ph type="body" idx="1"/>
          </p:nvPr>
        </p:nvSpPr>
        <p:spPr>
          <a:xfrm>
            <a:off x="730447" y="1099297"/>
            <a:ext cx="2923500" cy="35832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3F3F3F"/>
              </a:buClr>
              <a:buSzPts val="1200"/>
              <a:buFont typeface="Helvetica Neue Light"/>
              <a:buNone/>
              <a:defRPr sz="1200"/>
            </a:lvl1pPr>
            <a:lvl2pPr marL="914400" lvl="1" indent="-228600" algn="l">
              <a:lnSpc>
                <a:spcPct val="90000"/>
              </a:lnSpc>
              <a:spcBef>
                <a:spcPts val="400"/>
              </a:spcBef>
              <a:spcAft>
                <a:spcPts val="0"/>
              </a:spcAft>
              <a:buClr>
                <a:srgbClr val="3F3F3F"/>
              </a:buClr>
              <a:buSzPts val="1100"/>
              <a:buFont typeface="Helvetica Neue Light"/>
              <a:buNone/>
              <a:defRPr sz="1100"/>
            </a:lvl2pPr>
            <a:lvl3pPr marL="1371600" lvl="2" indent="-228600" algn="l">
              <a:lnSpc>
                <a:spcPct val="90000"/>
              </a:lnSpc>
              <a:spcBef>
                <a:spcPts val="400"/>
              </a:spcBef>
              <a:spcAft>
                <a:spcPts val="0"/>
              </a:spcAft>
              <a:buClr>
                <a:srgbClr val="3F3F3F"/>
              </a:buClr>
              <a:buSzPts val="900"/>
              <a:buFont typeface="Helvetica Neue Light"/>
              <a:buNone/>
              <a:defRPr sz="900"/>
            </a:lvl3pPr>
            <a:lvl4pPr marL="1828800" lvl="3" indent="-228600" algn="l">
              <a:lnSpc>
                <a:spcPct val="90000"/>
              </a:lnSpc>
              <a:spcBef>
                <a:spcPts val="400"/>
              </a:spcBef>
              <a:spcAft>
                <a:spcPts val="0"/>
              </a:spcAft>
              <a:buClr>
                <a:srgbClr val="3F3F3F"/>
              </a:buClr>
              <a:buSzPts val="800"/>
              <a:buFont typeface="Helvetica Neue Light"/>
              <a:buNone/>
              <a:defRPr sz="800"/>
            </a:lvl4pPr>
            <a:lvl5pPr marL="2286000" lvl="4" indent="-228600" algn="l">
              <a:lnSpc>
                <a:spcPct val="90000"/>
              </a:lnSpc>
              <a:spcBef>
                <a:spcPts val="400"/>
              </a:spcBef>
              <a:spcAft>
                <a:spcPts val="0"/>
              </a:spcAft>
              <a:buClr>
                <a:srgbClr val="3F3F3F"/>
              </a:buClr>
              <a:buSzPts val="800"/>
              <a:buFont typeface="Helvetica Neue Light"/>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4" name="Google Shape;54;p1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7" name="Google Shape;57;p12"/>
          <p:cNvSpPr txBox="1">
            <a:spLocks noGrp="1"/>
          </p:cNvSpPr>
          <p:nvPr>
            <p:ph type="body" idx="1"/>
          </p:nvPr>
        </p:nvSpPr>
        <p:spPr>
          <a:xfrm rot="5400000">
            <a:off x="2808000" y="-1053000"/>
            <a:ext cx="3510000" cy="78840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8" name="Google Shape;58;p1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5637756" y="1928540"/>
            <a:ext cx="3590700" cy="1971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3"/>
          <p:cNvSpPr txBox="1">
            <a:spLocks noGrp="1"/>
          </p:cNvSpPr>
          <p:nvPr>
            <p:ph type="body" idx="1"/>
          </p:nvPr>
        </p:nvSpPr>
        <p:spPr>
          <a:xfrm rot="5400000">
            <a:off x="1730467" y="96168"/>
            <a:ext cx="3600600" cy="56472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solidFill>
          <a:schemeClr val="lt1"/>
        </a:solidFill>
        <a:effectLst/>
      </p:bgPr>
    </p:bg>
    <p:spTree>
      <p:nvGrpSpPr>
        <p:cNvPr id="1" name="Shape 63"/>
        <p:cNvGrpSpPr/>
        <p:nvPr/>
      </p:nvGrpSpPr>
      <p:grpSpPr>
        <a:xfrm>
          <a:off x="0" y="0"/>
          <a:ext cx="0" cy="0"/>
          <a:chOff x="0" y="0"/>
          <a:chExt cx="0" cy="0"/>
        </a:xfrm>
      </p:grpSpPr>
      <p:sp>
        <p:nvSpPr>
          <p:cNvPr id="64" name="Google Shape;64;p1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 name="Google Shape;22;p4"/>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sz="1800"/>
            </a:lvl1pPr>
            <a:lvl2pPr marL="914400" lvl="1" indent="-336550" algn="l">
              <a:lnSpc>
                <a:spcPct val="90000"/>
              </a:lnSpc>
              <a:spcBef>
                <a:spcPts val="400"/>
              </a:spcBef>
              <a:spcAft>
                <a:spcPts val="0"/>
              </a:spcAft>
              <a:buClr>
                <a:srgbClr val="3F3F3F"/>
              </a:buClr>
              <a:buSzPts val="1700"/>
              <a:buFont typeface="Helvetica Neue Light"/>
              <a:buChar char="•"/>
              <a:defRPr sz="1700"/>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 name="Google Shape;23;p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section">
  <p:cSld name="new section">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1906" y="289234"/>
            <a:ext cx="6598200" cy="6810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 name="Google Shape;26;p5"/>
          <p:cNvSpPr txBox="1">
            <a:spLocks noGrp="1"/>
          </p:cNvSpPr>
          <p:nvPr>
            <p:ph type="body" idx="1"/>
          </p:nvPr>
        </p:nvSpPr>
        <p:spPr>
          <a:xfrm>
            <a:off x="1479947" y="3567113"/>
            <a:ext cx="3092100" cy="10026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3F3F3F"/>
              </a:buClr>
              <a:buSzPts val="1800"/>
              <a:buFont typeface="Helvetica Neue Light"/>
              <a:buNone/>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4653" y="243000"/>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 name="Google Shape;29;p6"/>
          <p:cNvSpPr txBox="1">
            <a:spLocks noGrp="1"/>
          </p:cNvSpPr>
          <p:nvPr>
            <p:ph type="body" idx="1"/>
          </p:nvPr>
        </p:nvSpPr>
        <p:spPr>
          <a:xfrm>
            <a:off x="621000" y="1146229"/>
            <a:ext cx="7884000" cy="35100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888888"/>
              </a:buClr>
              <a:buSzPts val="1400"/>
              <a:buFont typeface="Helvetica Neue Light"/>
              <a:buNone/>
              <a:defRPr sz="1400">
                <a:solidFill>
                  <a:srgbClr val="888888"/>
                </a:solidFill>
              </a:defRPr>
            </a:lvl1pPr>
            <a:lvl2pPr marL="914400" lvl="1" indent="-228600" algn="l">
              <a:lnSpc>
                <a:spcPct val="90000"/>
              </a:lnSpc>
              <a:spcBef>
                <a:spcPts val="400"/>
              </a:spcBef>
              <a:spcAft>
                <a:spcPts val="0"/>
              </a:spcAft>
              <a:buClr>
                <a:srgbClr val="888888"/>
              </a:buClr>
              <a:buSzPts val="1500"/>
              <a:buFont typeface="Helvetica Neue Light"/>
              <a:buNone/>
              <a:defRPr sz="1500">
                <a:solidFill>
                  <a:srgbClr val="888888"/>
                </a:solidFill>
              </a:defRPr>
            </a:lvl2pPr>
            <a:lvl3pPr marL="1371600" lvl="2" indent="-228600" algn="l">
              <a:lnSpc>
                <a:spcPct val="90000"/>
              </a:lnSpc>
              <a:spcBef>
                <a:spcPts val="400"/>
              </a:spcBef>
              <a:spcAft>
                <a:spcPts val="0"/>
              </a:spcAft>
              <a:buClr>
                <a:srgbClr val="888888"/>
              </a:buClr>
              <a:buSzPts val="1400"/>
              <a:buFont typeface="Helvetica Neue Light"/>
              <a:buNone/>
              <a:defRPr sz="1400">
                <a:solidFill>
                  <a:srgbClr val="888888"/>
                </a:solidFill>
              </a:defRPr>
            </a:lvl3pPr>
            <a:lvl4pPr marL="1828800" lvl="3" indent="-228600" algn="l">
              <a:lnSpc>
                <a:spcPct val="90000"/>
              </a:lnSpc>
              <a:spcBef>
                <a:spcPts val="400"/>
              </a:spcBef>
              <a:spcAft>
                <a:spcPts val="0"/>
              </a:spcAft>
              <a:buClr>
                <a:srgbClr val="888888"/>
              </a:buClr>
              <a:buSzPts val="1200"/>
              <a:buFont typeface="Helvetica Neue Light"/>
              <a:buNone/>
              <a:defRPr sz="1200">
                <a:solidFill>
                  <a:srgbClr val="888888"/>
                </a:solidFill>
              </a:defRPr>
            </a:lvl4pPr>
            <a:lvl5pPr marL="2286000" lvl="4" indent="-228600" algn="l">
              <a:lnSpc>
                <a:spcPct val="90000"/>
              </a:lnSpc>
              <a:spcBef>
                <a:spcPts val="400"/>
              </a:spcBef>
              <a:spcAft>
                <a:spcPts val="0"/>
              </a:spcAft>
              <a:buClr>
                <a:srgbClr val="888888"/>
              </a:buClr>
              <a:buSzPts val="1200"/>
              <a:buFont typeface="Helvetica Neue Light"/>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 name="Google Shape;30;p6"/>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628650" y="1134000"/>
            <a:ext cx="3886200" cy="35859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 name="Google Shape;33;p7"/>
          <p:cNvSpPr txBox="1">
            <a:spLocks noGrp="1"/>
          </p:cNvSpPr>
          <p:nvPr>
            <p:ph type="body" idx="2"/>
          </p:nvPr>
        </p:nvSpPr>
        <p:spPr>
          <a:xfrm>
            <a:off x="4629150" y="1134000"/>
            <a:ext cx="3886200" cy="3585900"/>
          </a:xfrm>
          <a:prstGeom prst="rect">
            <a:avLst/>
          </a:prstGeom>
          <a:noFill/>
          <a:ln>
            <a:noFill/>
          </a:ln>
        </p:spPr>
        <p:txBody>
          <a:bodyPr spcFirstLastPara="1" wrap="square" lIns="67500" tIns="35100" rIns="68575" bIns="34275" anchor="t" anchorCtr="0">
            <a:noAutofit/>
          </a:bodyPr>
          <a:lstStyle>
            <a:lvl1pPr marL="457200" lvl="0" indent="-317500" algn="l">
              <a:lnSpc>
                <a:spcPct val="90000"/>
              </a:lnSpc>
              <a:spcBef>
                <a:spcPts val="800"/>
              </a:spcBef>
              <a:spcAft>
                <a:spcPts val="0"/>
              </a:spcAft>
              <a:buClr>
                <a:srgbClr val="3F3F3F"/>
              </a:buClr>
              <a:buSzPts val="1400"/>
              <a:buChar char="•"/>
              <a:defRPr/>
            </a:lvl1pPr>
            <a:lvl2pPr marL="914400" lvl="1" indent="-317500" algn="l">
              <a:lnSpc>
                <a:spcPct val="90000"/>
              </a:lnSpc>
              <a:spcBef>
                <a:spcPts val="400"/>
              </a:spcBef>
              <a:spcAft>
                <a:spcPts val="0"/>
              </a:spcAft>
              <a:buClr>
                <a:srgbClr val="3F3F3F"/>
              </a:buClr>
              <a:buSzPts val="1400"/>
              <a:buChar char="•"/>
              <a:defRPr/>
            </a:lvl2pPr>
            <a:lvl3pPr marL="1371600" lvl="2" indent="-317500" algn="l">
              <a:lnSpc>
                <a:spcPct val="90000"/>
              </a:lnSpc>
              <a:spcBef>
                <a:spcPts val="400"/>
              </a:spcBef>
              <a:spcAft>
                <a:spcPts val="0"/>
              </a:spcAft>
              <a:buClr>
                <a:srgbClr val="3F3F3F"/>
              </a:buClr>
              <a:buSzPts val="1400"/>
              <a:buChar char="•"/>
              <a:defRPr/>
            </a:lvl3pPr>
            <a:lvl4pPr marL="1828800" lvl="3" indent="-317500" algn="l">
              <a:lnSpc>
                <a:spcPct val="90000"/>
              </a:lnSpc>
              <a:spcBef>
                <a:spcPts val="400"/>
              </a:spcBef>
              <a:spcAft>
                <a:spcPts val="0"/>
              </a:spcAft>
              <a:buClr>
                <a:srgbClr val="3F3F3F"/>
              </a:buClr>
              <a:buSzPts val="1400"/>
              <a:buChar char="•"/>
              <a:defRPr/>
            </a:lvl4pPr>
            <a:lvl5pPr marL="2286000" lvl="4" indent="-317500" algn="l">
              <a:lnSpc>
                <a:spcPct val="90000"/>
              </a:lnSpc>
              <a:spcBef>
                <a:spcPts val="400"/>
              </a:spcBef>
              <a:spcAft>
                <a:spcPts val="0"/>
              </a:spcAft>
              <a:buClr>
                <a:srgbClr val="3F3F3F"/>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 name="Google Shape;34;p7"/>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7"/>
          <p:cNvSpPr txBox="1">
            <a:spLocks noGrp="1"/>
          </p:cNvSpPr>
          <p:nvPr>
            <p:ph type="title"/>
          </p:nvPr>
        </p:nvSpPr>
        <p:spPr>
          <a:xfrm>
            <a:off x="716200" y="241696"/>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716200" y="241696"/>
            <a:ext cx="8424000" cy="6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23344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 name="Google Shape;38;p8"/>
          <p:cNvSpPr txBox="1">
            <a:spLocks noGrp="1"/>
          </p:cNvSpPr>
          <p:nvPr>
            <p:ph type="body" idx="1"/>
          </p:nvPr>
        </p:nvSpPr>
        <p:spPr>
          <a:xfrm>
            <a:off x="629841" y="1134000"/>
            <a:ext cx="3868200" cy="618000"/>
          </a:xfrm>
          <a:prstGeom prst="rect">
            <a:avLst/>
          </a:prstGeom>
          <a:noFill/>
          <a:ln>
            <a:noFill/>
          </a:ln>
        </p:spPr>
        <p:txBody>
          <a:bodyPr spcFirstLastPara="1" wrap="square" lIns="67500" tIns="35100" rIns="68575" bIns="34275" anchor="ctr" anchorCtr="0">
            <a:noAutofit/>
          </a:bodyPr>
          <a:lstStyle>
            <a:lvl1pPr marL="457200" lvl="0" indent="-228600" algn="l">
              <a:lnSpc>
                <a:spcPct val="90000"/>
              </a:lnSpc>
              <a:spcBef>
                <a:spcPts val="800"/>
              </a:spcBef>
              <a:spcAft>
                <a:spcPts val="0"/>
              </a:spcAft>
              <a:buClr>
                <a:srgbClr val="F17E3A"/>
              </a:buClr>
              <a:buSzPts val="1800"/>
              <a:buFont typeface="Helvetica Neue Light"/>
              <a:buNone/>
              <a:defRPr sz="1800" b="0">
                <a:solidFill>
                  <a:srgbClr val="F17E3A"/>
                </a:solidFill>
              </a:defRPr>
            </a:lvl1pPr>
            <a:lvl2pPr marL="914400" lvl="1" indent="-228600" algn="l">
              <a:lnSpc>
                <a:spcPct val="90000"/>
              </a:lnSpc>
              <a:spcBef>
                <a:spcPts val="400"/>
              </a:spcBef>
              <a:spcAft>
                <a:spcPts val="0"/>
              </a:spcAft>
              <a:buClr>
                <a:srgbClr val="3F3F3F"/>
              </a:buClr>
              <a:buSzPts val="1500"/>
              <a:buFont typeface="Helvetica Neue Light"/>
              <a:buNone/>
              <a:defRPr sz="1500" b="1"/>
            </a:lvl2pPr>
            <a:lvl3pPr marL="1371600" lvl="2" indent="-228600" algn="l">
              <a:lnSpc>
                <a:spcPct val="90000"/>
              </a:lnSpc>
              <a:spcBef>
                <a:spcPts val="400"/>
              </a:spcBef>
              <a:spcAft>
                <a:spcPts val="0"/>
              </a:spcAft>
              <a:buClr>
                <a:srgbClr val="3F3F3F"/>
              </a:buClr>
              <a:buSzPts val="1400"/>
              <a:buFont typeface="Helvetica Neue Light"/>
              <a:buNone/>
              <a:defRPr sz="1400" b="1"/>
            </a:lvl3pPr>
            <a:lvl4pPr marL="1828800" lvl="3" indent="-228600" algn="l">
              <a:lnSpc>
                <a:spcPct val="90000"/>
              </a:lnSpc>
              <a:spcBef>
                <a:spcPts val="400"/>
              </a:spcBef>
              <a:spcAft>
                <a:spcPts val="0"/>
              </a:spcAft>
              <a:buClr>
                <a:srgbClr val="3F3F3F"/>
              </a:buClr>
              <a:buSzPts val="1200"/>
              <a:buFont typeface="Helvetica Neue Light"/>
              <a:buNone/>
              <a:defRPr sz="1200" b="1"/>
            </a:lvl4pPr>
            <a:lvl5pPr marL="2286000" lvl="4" indent="-228600" algn="l">
              <a:lnSpc>
                <a:spcPct val="90000"/>
              </a:lnSpc>
              <a:spcBef>
                <a:spcPts val="400"/>
              </a:spcBef>
              <a:spcAft>
                <a:spcPts val="0"/>
              </a:spcAft>
              <a:buClr>
                <a:srgbClr val="3F3F3F"/>
              </a:buClr>
              <a:buSzPts val="1200"/>
              <a:buFont typeface="Helvetica Neue Light"/>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39" name="Google Shape;39;p8"/>
          <p:cNvSpPr txBox="1">
            <a:spLocks noGrp="1"/>
          </p:cNvSpPr>
          <p:nvPr>
            <p:ph type="body" idx="2"/>
          </p:nvPr>
        </p:nvSpPr>
        <p:spPr>
          <a:xfrm>
            <a:off x="629841" y="1892675"/>
            <a:ext cx="3868200" cy="28254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a:solidFill>
                  <a:srgbClr val="3F3F3F"/>
                </a:solidFill>
              </a:defRPr>
            </a:lvl1pPr>
            <a:lvl2pPr marL="914400" lvl="1" indent="-336550" algn="l">
              <a:lnSpc>
                <a:spcPct val="90000"/>
              </a:lnSpc>
              <a:spcBef>
                <a:spcPts val="400"/>
              </a:spcBef>
              <a:spcAft>
                <a:spcPts val="0"/>
              </a:spcAft>
              <a:buClr>
                <a:srgbClr val="3F3F3F"/>
              </a:buClr>
              <a:buSzPts val="1700"/>
              <a:buFont typeface="Helvetica Neue Light"/>
              <a:buChar char="•"/>
              <a:defRPr>
                <a:solidFill>
                  <a:srgbClr val="3F3F3F"/>
                </a:solidFill>
              </a:defRPr>
            </a:lvl2pPr>
            <a:lvl3pPr marL="1371600" lvl="2" indent="-323850" algn="l">
              <a:lnSpc>
                <a:spcPct val="90000"/>
              </a:lnSpc>
              <a:spcBef>
                <a:spcPts val="400"/>
              </a:spcBef>
              <a:spcAft>
                <a:spcPts val="0"/>
              </a:spcAft>
              <a:buClr>
                <a:srgbClr val="3F3F3F"/>
              </a:buClr>
              <a:buSzPts val="1500"/>
              <a:buFont typeface="Helvetica Neue Light"/>
              <a:buChar char="•"/>
              <a:defRPr>
                <a:solidFill>
                  <a:srgbClr val="3F3F3F"/>
                </a:solidFill>
              </a:defRPr>
            </a:lvl3pPr>
            <a:lvl4pPr marL="1828800" lvl="3" indent="-317500" algn="l">
              <a:lnSpc>
                <a:spcPct val="90000"/>
              </a:lnSpc>
              <a:spcBef>
                <a:spcPts val="400"/>
              </a:spcBef>
              <a:spcAft>
                <a:spcPts val="0"/>
              </a:spcAft>
              <a:buClr>
                <a:srgbClr val="3F3F3F"/>
              </a:buClr>
              <a:buSzPts val="1400"/>
              <a:buFont typeface="Helvetica Neue Light"/>
              <a:buChar char="•"/>
              <a:defRPr>
                <a:solidFill>
                  <a:srgbClr val="3F3F3F"/>
                </a:solidFill>
              </a:defRPr>
            </a:lvl4pPr>
            <a:lvl5pPr marL="2286000" lvl="4" indent="-304800" algn="l">
              <a:lnSpc>
                <a:spcPct val="90000"/>
              </a:lnSpc>
              <a:spcBef>
                <a:spcPts val="400"/>
              </a:spcBef>
              <a:spcAft>
                <a:spcPts val="0"/>
              </a:spcAft>
              <a:buClr>
                <a:srgbClr val="3F3F3F"/>
              </a:buClr>
              <a:buSzPts val="1200"/>
              <a:buFont typeface="Helvetica Neue Light"/>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0" name="Google Shape;40;p8"/>
          <p:cNvSpPr txBox="1">
            <a:spLocks noGrp="1"/>
          </p:cNvSpPr>
          <p:nvPr>
            <p:ph type="body" idx="3"/>
          </p:nvPr>
        </p:nvSpPr>
        <p:spPr>
          <a:xfrm>
            <a:off x="4629150" y="1134000"/>
            <a:ext cx="3887400" cy="618000"/>
          </a:xfrm>
          <a:prstGeom prst="rect">
            <a:avLst/>
          </a:prstGeom>
          <a:noFill/>
          <a:ln>
            <a:noFill/>
          </a:ln>
        </p:spPr>
        <p:txBody>
          <a:bodyPr spcFirstLastPara="1" wrap="square" lIns="67500" tIns="35100" rIns="68575" bIns="34275" anchor="ctr" anchorCtr="0">
            <a:noAutofit/>
          </a:bodyPr>
          <a:lstStyle>
            <a:lvl1pPr marL="457200" lvl="0" indent="-228600" algn="l">
              <a:lnSpc>
                <a:spcPct val="90000"/>
              </a:lnSpc>
              <a:spcBef>
                <a:spcPts val="800"/>
              </a:spcBef>
              <a:spcAft>
                <a:spcPts val="0"/>
              </a:spcAft>
              <a:buClr>
                <a:srgbClr val="F17E3A"/>
              </a:buClr>
              <a:buSzPts val="1800"/>
              <a:buFont typeface="Helvetica Neue Light"/>
              <a:buNone/>
              <a:defRPr sz="1800" b="0">
                <a:solidFill>
                  <a:srgbClr val="F17E3A"/>
                </a:solidFill>
              </a:defRPr>
            </a:lvl1pPr>
            <a:lvl2pPr marL="914400" lvl="1" indent="-228600" algn="l">
              <a:lnSpc>
                <a:spcPct val="90000"/>
              </a:lnSpc>
              <a:spcBef>
                <a:spcPts val="400"/>
              </a:spcBef>
              <a:spcAft>
                <a:spcPts val="0"/>
              </a:spcAft>
              <a:buClr>
                <a:srgbClr val="3F3F3F"/>
              </a:buClr>
              <a:buSzPts val="1500"/>
              <a:buFont typeface="Helvetica Neue Light"/>
              <a:buNone/>
              <a:defRPr sz="1500" b="1"/>
            </a:lvl2pPr>
            <a:lvl3pPr marL="1371600" lvl="2" indent="-228600" algn="l">
              <a:lnSpc>
                <a:spcPct val="90000"/>
              </a:lnSpc>
              <a:spcBef>
                <a:spcPts val="400"/>
              </a:spcBef>
              <a:spcAft>
                <a:spcPts val="0"/>
              </a:spcAft>
              <a:buClr>
                <a:srgbClr val="3F3F3F"/>
              </a:buClr>
              <a:buSzPts val="1400"/>
              <a:buFont typeface="Helvetica Neue Light"/>
              <a:buNone/>
              <a:defRPr sz="1400" b="1"/>
            </a:lvl3pPr>
            <a:lvl4pPr marL="1828800" lvl="3" indent="-228600" algn="l">
              <a:lnSpc>
                <a:spcPct val="90000"/>
              </a:lnSpc>
              <a:spcBef>
                <a:spcPts val="400"/>
              </a:spcBef>
              <a:spcAft>
                <a:spcPts val="0"/>
              </a:spcAft>
              <a:buClr>
                <a:srgbClr val="3F3F3F"/>
              </a:buClr>
              <a:buSzPts val="1200"/>
              <a:buFont typeface="Helvetica Neue Light"/>
              <a:buNone/>
              <a:defRPr sz="1200" b="1"/>
            </a:lvl4pPr>
            <a:lvl5pPr marL="2286000" lvl="4" indent="-228600" algn="l">
              <a:lnSpc>
                <a:spcPct val="90000"/>
              </a:lnSpc>
              <a:spcBef>
                <a:spcPts val="400"/>
              </a:spcBef>
              <a:spcAft>
                <a:spcPts val="0"/>
              </a:spcAft>
              <a:buClr>
                <a:srgbClr val="3F3F3F"/>
              </a:buClr>
              <a:buSzPts val="1200"/>
              <a:buFont typeface="Helvetica Neue Light"/>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41" name="Google Shape;41;p8"/>
          <p:cNvSpPr txBox="1">
            <a:spLocks noGrp="1"/>
          </p:cNvSpPr>
          <p:nvPr>
            <p:ph type="body" idx="4"/>
          </p:nvPr>
        </p:nvSpPr>
        <p:spPr>
          <a:xfrm>
            <a:off x="4629150" y="1892674"/>
            <a:ext cx="3887400" cy="28254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a:solidFill>
                  <a:srgbClr val="3F3F3F"/>
                </a:solidFill>
              </a:defRPr>
            </a:lvl1pPr>
            <a:lvl2pPr marL="914400" lvl="1" indent="-336550" algn="l">
              <a:lnSpc>
                <a:spcPct val="90000"/>
              </a:lnSpc>
              <a:spcBef>
                <a:spcPts val="400"/>
              </a:spcBef>
              <a:spcAft>
                <a:spcPts val="0"/>
              </a:spcAft>
              <a:buClr>
                <a:srgbClr val="3F3F3F"/>
              </a:buClr>
              <a:buSzPts val="1700"/>
              <a:buFont typeface="Helvetica Neue Light"/>
              <a:buChar char="•"/>
              <a:defRPr>
                <a:solidFill>
                  <a:srgbClr val="3F3F3F"/>
                </a:solidFill>
              </a:defRPr>
            </a:lvl2pPr>
            <a:lvl3pPr marL="1371600" lvl="2" indent="-323850" algn="l">
              <a:lnSpc>
                <a:spcPct val="90000"/>
              </a:lnSpc>
              <a:spcBef>
                <a:spcPts val="400"/>
              </a:spcBef>
              <a:spcAft>
                <a:spcPts val="0"/>
              </a:spcAft>
              <a:buClr>
                <a:srgbClr val="3F3F3F"/>
              </a:buClr>
              <a:buSzPts val="1500"/>
              <a:buFont typeface="Helvetica Neue Light"/>
              <a:buChar char="•"/>
              <a:defRPr>
                <a:solidFill>
                  <a:srgbClr val="3F3F3F"/>
                </a:solidFill>
              </a:defRPr>
            </a:lvl3pPr>
            <a:lvl4pPr marL="1828800" lvl="3" indent="-317500" algn="l">
              <a:lnSpc>
                <a:spcPct val="90000"/>
              </a:lnSpc>
              <a:spcBef>
                <a:spcPts val="400"/>
              </a:spcBef>
              <a:spcAft>
                <a:spcPts val="0"/>
              </a:spcAft>
              <a:buClr>
                <a:srgbClr val="3F3F3F"/>
              </a:buClr>
              <a:buSzPts val="1400"/>
              <a:buFont typeface="Helvetica Neue Light"/>
              <a:buChar char="•"/>
              <a:defRPr>
                <a:solidFill>
                  <a:srgbClr val="3F3F3F"/>
                </a:solidFill>
              </a:defRPr>
            </a:lvl4pPr>
            <a:lvl5pPr marL="2286000" lvl="4" indent="-304800" algn="l">
              <a:lnSpc>
                <a:spcPct val="90000"/>
              </a:lnSpc>
              <a:spcBef>
                <a:spcPts val="400"/>
              </a:spcBef>
              <a:spcAft>
                <a:spcPts val="0"/>
              </a:spcAft>
              <a:buClr>
                <a:srgbClr val="3F3F3F"/>
              </a:buClr>
              <a:buSzPts val="1200"/>
              <a:buFont typeface="Helvetica Neue Light"/>
              <a:buChar char="•"/>
              <a:defRPr>
                <a:solidFill>
                  <a:srgbClr val="3F3F3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2" name="Google Shape;42;p8"/>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715500" y="243000"/>
            <a:ext cx="8424000" cy="680400"/>
          </a:xfrm>
          <a:prstGeom prst="rect">
            <a:avLst/>
          </a:prstGeom>
          <a:noFill/>
          <a:ln>
            <a:noFill/>
          </a:ln>
        </p:spPr>
        <p:txBody>
          <a:bodyPr spcFirstLastPara="1" wrap="square" lIns="68575" tIns="35100" rIns="68575" bIns="35100" anchor="ctr" anchorCtr="0">
            <a:noAutofit/>
          </a:bodyPr>
          <a:lstStyle>
            <a:lvl1pPr lvl="0" algn="l">
              <a:lnSpc>
                <a:spcPct val="90000"/>
              </a:lnSpc>
              <a:spcBef>
                <a:spcPts val="0"/>
              </a:spcBef>
              <a:spcAft>
                <a:spcPts val="0"/>
              </a:spcAft>
              <a:buClr>
                <a:srgbClr val="233445"/>
              </a:buClr>
              <a:buSzPts val="2400"/>
              <a:buFont typeface="Helvetica Neue Light"/>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 name="Google Shape;47;p10"/>
          <p:cNvSpPr txBox="1">
            <a:spLocks noGrp="1"/>
          </p:cNvSpPr>
          <p:nvPr>
            <p:ph type="body" idx="1"/>
          </p:nvPr>
        </p:nvSpPr>
        <p:spPr>
          <a:xfrm>
            <a:off x="3885009" y="1134000"/>
            <a:ext cx="4629000" cy="3610500"/>
          </a:xfrm>
          <a:prstGeom prst="rect">
            <a:avLst/>
          </a:prstGeom>
          <a:noFill/>
          <a:ln>
            <a:noFill/>
          </a:ln>
        </p:spPr>
        <p:txBody>
          <a:bodyPr spcFirstLastPara="1" wrap="square" lIns="67500" tIns="35100" rIns="68575" bIns="34275" anchor="t" anchorCtr="0">
            <a:noAutofit/>
          </a:bodyPr>
          <a:lstStyle>
            <a:lvl1pPr marL="457200" lvl="0" indent="-342900" algn="l">
              <a:lnSpc>
                <a:spcPct val="90000"/>
              </a:lnSpc>
              <a:spcBef>
                <a:spcPts val="800"/>
              </a:spcBef>
              <a:spcAft>
                <a:spcPts val="0"/>
              </a:spcAft>
              <a:buClr>
                <a:srgbClr val="3F3F3F"/>
              </a:buClr>
              <a:buSzPts val="1800"/>
              <a:buFont typeface="Helvetica Neue Light"/>
              <a:buChar char="•"/>
              <a:defRPr sz="1800"/>
            </a:lvl1pPr>
            <a:lvl2pPr marL="914400" lvl="1" indent="-336550" algn="l">
              <a:lnSpc>
                <a:spcPct val="90000"/>
              </a:lnSpc>
              <a:spcBef>
                <a:spcPts val="400"/>
              </a:spcBef>
              <a:spcAft>
                <a:spcPts val="0"/>
              </a:spcAft>
              <a:buClr>
                <a:srgbClr val="3F3F3F"/>
              </a:buClr>
              <a:buSzPts val="1700"/>
              <a:buFont typeface="Helvetica Neue Light"/>
              <a:buChar char="•"/>
              <a:defRPr sz="1700"/>
            </a:lvl2pPr>
            <a:lvl3pPr marL="1371600" lvl="2" indent="-323850" algn="l">
              <a:lnSpc>
                <a:spcPct val="90000"/>
              </a:lnSpc>
              <a:spcBef>
                <a:spcPts val="400"/>
              </a:spcBef>
              <a:spcAft>
                <a:spcPts val="0"/>
              </a:spcAft>
              <a:buClr>
                <a:srgbClr val="3F3F3F"/>
              </a:buClr>
              <a:buSzPts val="1500"/>
              <a:buFont typeface="Helvetica Neue Light"/>
              <a:buChar char="•"/>
              <a:defRPr sz="1500"/>
            </a:lvl3pPr>
            <a:lvl4pPr marL="1828800" lvl="3" indent="-317500" algn="l">
              <a:lnSpc>
                <a:spcPct val="90000"/>
              </a:lnSpc>
              <a:spcBef>
                <a:spcPts val="400"/>
              </a:spcBef>
              <a:spcAft>
                <a:spcPts val="0"/>
              </a:spcAft>
              <a:buClr>
                <a:srgbClr val="3F3F3F"/>
              </a:buClr>
              <a:buSzPts val="1400"/>
              <a:buFont typeface="Helvetica Neue Light"/>
              <a:buChar char="•"/>
              <a:defRPr sz="1400"/>
            </a:lvl4pPr>
            <a:lvl5pPr marL="2286000" lvl="4" indent="-304800" algn="l">
              <a:lnSpc>
                <a:spcPct val="90000"/>
              </a:lnSpc>
              <a:spcBef>
                <a:spcPts val="400"/>
              </a:spcBef>
              <a:spcAft>
                <a:spcPts val="0"/>
              </a:spcAft>
              <a:buClr>
                <a:srgbClr val="3F3F3F"/>
              </a:buClr>
              <a:buSzPts val="1200"/>
              <a:buFont typeface="Helvetica Neue Light"/>
              <a:buChar char="•"/>
              <a:defRPr sz="12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48" name="Google Shape;48;p10"/>
          <p:cNvSpPr txBox="1">
            <a:spLocks noGrp="1"/>
          </p:cNvSpPr>
          <p:nvPr>
            <p:ph type="body" idx="2"/>
          </p:nvPr>
        </p:nvSpPr>
        <p:spPr>
          <a:xfrm>
            <a:off x="718540" y="1134000"/>
            <a:ext cx="2949300" cy="3610500"/>
          </a:xfrm>
          <a:prstGeom prst="rect">
            <a:avLst/>
          </a:prstGeom>
          <a:noFill/>
          <a:ln>
            <a:noFill/>
          </a:ln>
        </p:spPr>
        <p:txBody>
          <a:bodyPr spcFirstLastPara="1" wrap="square" lIns="67500" tIns="35100" rIns="68575" bIns="34275" anchor="t" anchorCtr="0">
            <a:noAutofit/>
          </a:bodyPr>
          <a:lstStyle>
            <a:lvl1pPr marL="457200" lvl="0" indent="-228600" algn="l">
              <a:lnSpc>
                <a:spcPct val="90000"/>
              </a:lnSpc>
              <a:spcBef>
                <a:spcPts val="800"/>
              </a:spcBef>
              <a:spcAft>
                <a:spcPts val="0"/>
              </a:spcAft>
              <a:buClr>
                <a:srgbClr val="3F3F3F"/>
              </a:buClr>
              <a:buSzPts val="1200"/>
              <a:buFont typeface="Helvetica Neue Light"/>
              <a:buNone/>
              <a:defRPr sz="1200"/>
            </a:lvl1pPr>
            <a:lvl2pPr marL="914400" lvl="1" indent="-228600" algn="l">
              <a:lnSpc>
                <a:spcPct val="90000"/>
              </a:lnSpc>
              <a:spcBef>
                <a:spcPts val="400"/>
              </a:spcBef>
              <a:spcAft>
                <a:spcPts val="0"/>
              </a:spcAft>
              <a:buClr>
                <a:srgbClr val="3F3F3F"/>
              </a:buClr>
              <a:buSzPts val="1100"/>
              <a:buFont typeface="Helvetica Neue Light"/>
              <a:buNone/>
              <a:defRPr sz="1100"/>
            </a:lvl2pPr>
            <a:lvl3pPr marL="1371600" lvl="2" indent="-228600" algn="l">
              <a:lnSpc>
                <a:spcPct val="90000"/>
              </a:lnSpc>
              <a:spcBef>
                <a:spcPts val="400"/>
              </a:spcBef>
              <a:spcAft>
                <a:spcPts val="0"/>
              </a:spcAft>
              <a:buClr>
                <a:srgbClr val="3F3F3F"/>
              </a:buClr>
              <a:buSzPts val="900"/>
              <a:buFont typeface="Helvetica Neue Light"/>
              <a:buNone/>
              <a:defRPr sz="900"/>
            </a:lvl3pPr>
            <a:lvl4pPr marL="1828800" lvl="3" indent="-228600" algn="l">
              <a:lnSpc>
                <a:spcPct val="90000"/>
              </a:lnSpc>
              <a:spcBef>
                <a:spcPts val="400"/>
              </a:spcBef>
              <a:spcAft>
                <a:spcPts val="0"/>
              </a:spcAft>
              <a:buClr>
                <a:srgbClr val="3F3F3F"/>
              </a:buClr>
              <a:buSzPts val="800"/>
              <a:buFont typeface="Helvetica Neue Light"/>
              <a:buNone/>
              <a:defRPr sz="800"/>
            </a:lvl4pPr>
            <a:lvl5pPr marL="2286000" lvl="4" indent="-228600" algn="l">
              <a:lnSpc>
                <a:spcPct val="90000"/>
              </a:lnSpc>
              <a:spcBef>
                <a:spcPts val="400"/>
              </a:spcBef>
              <a:spcAft>
                <a:spcPts val="0"/>
              </a:spcAft>
              <a:buClr>
                <a:srgbClr val="3F3F3F"/>
              </a:buClr>
              <a:buSzPts val="800"/>
              <a:buFont typeface="Helvetica Neue Light"/>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9" name="Google Shape;49;p10"/>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233445"/>
              </a:buClr>
              <a:buSzPts val="2400"/>
              <a:buFont typeface="Helvetica Neue Light"/>
              <a:buNone/>
              <a:defRPr sz="2400" b="0" i="0" u="none" strike="noStrike" cap="non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 name="Google Shape;11;p1"/>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lvl1pPr marL="457200" marR="0" lvl="0" indent="-342900" algn="l" rtl="0">
              <a:lnSpc>
                <a:spcPct val="90000"/>
              </a:lnSpc>
              <a:spcBef>
                <a:spcPts val="800"/>
              </a:spcBef>
              <a:spcAft>
                <a:spcPts val="0"/>
              </a:spcAft>
              <a:buClr>
                <a:srgbClr val="3F3F3F"/>
              </a:buClr>
              <a:buSzPts val="1800"/>
              <a:buFont typeface="Helvetica Neue Light"/>
              <a:buChar char="•"/>
              <a:defRPr sz="1800" b="0" i="0" u="none" strike="noStrike" cap="none">
                <a:solidFill>
                  <a:srgbClr val="3F3F3F"/>
                </a:solidFill>
                <a:latin typeface="Helvetica Neue Light"/>
                <a:ea typeface="Helvetica Neue Light"/>
                <a:cs typeface="Helvetica Neue Light"/>
                <a:sym typeface="Helvetica Neue Light"/>
              </a:defRPr>
            </a:lvl1pPr>
            <a:lvl2pPr marL="914400" marR="0" lvl="1" indent="-336550" algn="l" rtl="0">
              <a:lnSpc>
                <a:spcPct val="90000"/>
              </a:lnSpc>
              <a:spcBef>
                <a:spcPts val="400"/>
              </a:spcBef>
              <a:spcAft>
                <a:spcPts val="0"/>
              </a:spcAft>
              <a:buClr>
                <a:srgbClr val="3F3F3F"/>
              </a:buClr>
              <a:buSzPts val="1700"/>
              <a:buFont typeface="Helvetica Neue Light"/>
              <a:buChar char="•"/>
              <a:defRPr sz="1700" b="0" i="0" u="none" strike="noStrike" cap="none">
                <a:solidFill>
                  <a:srgbClr val="3F3F3F"/>
                </a:solidFill>
                <a:latin typeface="Helvetica Neue Light"/>
                <a:ea typeface="Helvetica Neue Light"/>
                <a:cs typeface="Helvetica Neue Light"/>
                <a:sym typeface="Helvetica Neue Light"/>
              </a:defRPr>
            </a:lvl2pPr>
            <a:lvl3pPr marL="1371600" marR="0" lvl="2" indent="-323850" algn="l" rtl="0">
              <a:lnSpc>
                <a:spcPct val="90000"/>
              </a:lnSpc>
              <a:spcBef>
                <a:spcPts val="400"/>
              </a:spcBef>
              <a:spcAft>
                <a:spcPts val="0"/>
              </a:spcAft>
              <a:buClr>
                <a:srgbClr val="3F3F3F"/>
              </a:buClr>
              <a:buSzPts val="1500"/>
              <a:buFont typeface="Helvetica Neue Light"/>
              <a:buChar char="•"/>
              <a:defRPr sz="1500" b="0" i="0" u="none" strike="noStrike" cap="none">
                <a:solidFill>
                  <a:srgbClr val="3F3F3F"/>
                </a:solidFill>
                <a:latin typeface="Helvetica Neue Light"/>
                <a:ea typeface="Helvetica Neue Light"/>
                <a:cs typeface="Helvetica Neue Light"/>
                <a:sym typeface="Helvetica Neue Light"/>
              </a:defRPr>
            </a:lvl3pPr>
            <a:lvl4pPr marL="1828800" marR="0" lvl="3" indent="-317500" algn="l" rtl="0">
              <a:lnSpc>
                <a:spcPct val="90000"/>
              </a:lnSpc>
              <a:spcBef>
                <a:spcPts val="400"/>
              </a:spcBef>
              <a:spcAft>
                <a:spcPts val="0"/>
              </a:spcAft>
              <a:buClr>
                <a:srgbClr val="3F3F3F"/>
              </a:buClr>
              <a:buSzPts val="1400"/>
              <a:buFont typeface="Helvetica Neue Light"/>
              <a:buChar char="•"/>
              <a:defRPr sz="1400" b="0" i="0" u="none" strike="noStrike" cap="none">
                <a:solidFill>
                  <a:srgbClr val="3F3F3F"/>
                </a:solidFill>
                <a:latin typeface="Helvetica Neue Light"/>
                <a:ea typeface="Helvetica Neue Light"/>
                <a:cs typeface="Helvetica Neue Light"/>
                <a:sym typeface="Helvetica Neue Light"/>
              </a:defRPr>
            </a:lvl4pPr>
            <a:lvl5pPr marL="2286000" marR="0" lvl="4" indent="-304800" algn="l" rtl="0">
              <a:lnSpc>
                <a:spcPct val="90000"/>
              </a:lnSpc>
              <a:spcBef>
                <a:spcPts val="400"/>
              </a:spcBef>
              <a:spcAft>
                <a:spcPts val="0"/>
              </a:spcAft>
              <a:buClr>
                <a:srgbClr val="3F3F3F"/>
              </a:buClr>
              <a:buSzPts val="1200"/>
              <a:buFont typeface="Helvetica Neue Light"/>
              <a:buChar char="•"/>
              <a:defRPr sz="1200" b="0" i="0" u="none" strike="noStrike" cap="none">
                <a:solidFill>
                  <a:srgbClr val="3F3F3F"/>
                </a:solidFill>
                <a:latin typeface="Helvetica Neue Light"/>
                <a:ea typeface="Helvetica Neue Light"/>
                <a:cs typeface="Helvetica Neue Light"/>
                <a:sym typeface="Helvetica Neue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1pPr>
            <a:lvl2pPr marL="0" marR="0" lvl="1"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2pPr>
            <a:lvl3pPr marL="0" marR="0" lvl="2"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3pPr>
            <a:lvl4pPr marL="0" marR="0" lvl="3"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4pPr>
            <a:lvl5pPr marL="0" marR="0" lvl="4"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5pPr>
            <a:lvl6pPr marL="0" marR="0" lvl="5"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6pPr>
            <a:lvl7pPr marL="0" marR="0" lvl="6"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7pPr>
            <a:lvl8pPr marL="0" marR="0" lvl="7"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8pPr>
            <a:lvl9pPr marL="0" marR="0" lvl="8" indent="0" algn="ctr" rtl="0">
              <a:spcBef>
                <a:spcPts val="0"/>
              </a:spcBef>
              <a:buNone/>
              <a:defRPr sz="1200" b="0" i="0" u="none" strike="noStrike" cap="none">
                <a:solidFill>
                  <a:schemeClr val="lt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3" Type="http://schemas.openxmlformats.org/officeDocument/2006/relationships/hyperlink" Target="https://www.terraform.io/upgrade-guides/0-12.html" TargetMode="External"/><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www.terraform.io/docs/backends/types/s3.html" TargetMode="External"/><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10"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11" TargetMode="External"/><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hyperlink" Target="https://www.terraform.io/docs/configuration/expressions.html" TargetMode="External"/><Relationship Id="rId2" Type="http://schemas.openxmlformats.org/officeDocument/2006/relationships/notesSlide" Target="../notesSlides/notesSlide113.xml"/><Relationship Id="rId1" Type="http://schemas.openxmlformats.org/officeDocument/2006/relationships/slideLayout" Target="../slideLayouts/slideLayout3.xml"/><Relationship Id="rId5" Type="http://schemas.openxmlformats.org/officeDocument/2006/relationships/hyperlink" Target="https://heap.io/blog/engineering/terraform-gotchas" TargetMode="External"/><Relationship Id="rId4" Type="http://schemas.openxmlformats.org/officeDocument/2006/relationships/hyperlink" Target="https://blog.gruntwork.io/terraform-tips-tricks-loops-if-statements-and-gotchas-f739bbae55f9"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hyperlink" Target="mailto:dave@developintelligence.com" TargetMode="External"/><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hashicorp.com/blog/announcing-hashicorp-terraform-1-0-general-availabilit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www.hashicorp.com/certification#hashicorp-certified-terraform-associate" TargetMode="External"/><Relationship Id="rId4" Type="http://schemas.openxmlformats.org/officeDocument/2006/relationships/hyperlink" Target="https://www.terraform.io/doc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learn.hashicorp.com/terrafor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app.pluralsight.com/paths/skill/managing-infrastructure-with-terrafor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setup"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terraform.io/docs/commands/index.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1"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2"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terraform.io/docs/commands/show.html"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terraform.io/docs/providers/terraform/d/remote_state.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3"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ww.terraform.io/docs/providers/aws/index.html"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registry.terraform.io/"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www.terraform.io/docs/modules/sources.html"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4"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5"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6"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www.terraform.io/docs/internals/graph.html"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7"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www.terraform.io/docs/configuration-0-11/interpolation.html"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terraform.io/docs/configuration-0-11/interpolation.html#built-in-functions"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8"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09"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a:t>
            </a:fld>
            <a:endParaRPr/>
          </a:p>
        </p:txBody>
      </p:sp>
      <p:pic>
        <p:nvPicPr>
          <p:cNvPr id="71" name="Google Shape;71;p16"/>
          <p:cNvPicPr preferRelativeResize="0"/>
          <p:nvPr/>
        </p:nvPicPr>
        <p:blipFill>
          <a:blip r:embed="rId3">
            <a:alphaModFix/>
          </a:blip>
          <a:stretch>
            <a:fillRect/>
          </a:stretch>
        </p:blipFill>
        <p:spPr>
          <a:xfrm>
            <a:off x="0" y="0"/>
            <a:ext cx="9141721"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Introductions: First You, Then Me</a:t>
            </a:r>
            <a:endParaRPr b="1">
              <a:latin typeface="Helvetica Neue"/>
              <a:ea typeface="Helvetica Neue"/>
              <a:cs typeface="Helvetica Neue"/>
              <a:sym typeface="Helvetica Neue"/>
            </a:endParaRPr>
          </a:p>
        </p:txBody>
      </p:sp>
      <p:sp>
        <p:nvSpPr>
          <p:cNvPr id="126" name="Google Shape;126;p22"/>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Font typeface="Helvetica Neue Light"/>
              <a:buChar char="●"/>
            </a:pPr>
            <a:r>
              <a:rPr lang="en-US" sz="2400" dirty="0">
                <a:solidFill>
                  <a:srgbClr val="000000"/>
                </a:solidFill>
              </a:rPr>
              <a:t>Name &amp; Title</a:t>
            </a:r>
          </a:p>
          <a:p>
            <a:pPr marL="342900" lvl="0" indent="-279400" algn="l" rtl="0">
              <a:lnSpc>
                <a:spcPct val="115000"/>
              </a:lnSpc>
              <a:spcBef>
                <a:spcPts val="0"/>
              </a:spcBef>
              <a:spcAft>
                <a:spcPts val="0"/>
              </a:spcAft>
              <a:buClr>
                <a:srgbClr val="000000"/>
              </a:buClr>
              <a:buSzPts val="1800"/>
              <a:buFont typeface="Helvetica Neue Light"/>
              <a:buChar char="●"/>
            </a:pPr>
            <a:endParaRPr sz="2400" dirty="0">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r>
              <a:rPr lang="en-US" sz="2400" dirty="0">
                <a:solidFill>
                  <a:srgbClr val="000000"/>
                </a:solidFill>
              </a:rPr>
              <a:t>Job Role</a:t>
            </a:r>
            <a:endParaRPr sz="2400" dirty="0">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endParaRPr lang="en-US" sz="2400" dirty="0">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r>
              <a:rPr lang="en-US" sz="2400" dirty="0">
                <a:solidFill>
                  <a:srgbClr val="000000"/>
                </a:solidFill>
              </a:rPr>
              <a:t>Experience </a:t>
            </a:r>
          </a:p>
          <a:p>
            <a:pPr marL="342900" lvl="0" indent="-254000" algn="l" rtl="0">
              <a:lnSpc>
                <a:spcPct val="115000"/>
              </a:lnSpc>
              <a:spcBef>
                <a:spcPts val="0"/>
              </a:spcBef>
              <a:spcAft>
                <a:spcPts val="0"/>
              </a:spcAft>
              <a:buClr>
                <a:srgbClr val="000000"/>
              </a:buClr>
              <a:buSzPts val="1400"/>
              <a:buFont typeface="Lato"/>
              <a:buChar char="●"/>
            </a:pPr>
            <a:endParaRPr lang="en-US" sz="2400" dirty="0">
              <a:solidFill>
                <a:srgbClr val="000000"/>
              </a:solidFill>
            </a:endParaRPr>
          </a:p>
          <a:p>
            <a:pPr marL="342900" lvl="0" indent="-254000" algn="l" rtl="0">
              <a:lnSpc>
                <a:spcPct val="115000"/>
              </a:lnSpc>
              <a:spcBef>
                <a:spcPts val="0"/>
              </a:spcBef>
              <a:spcAft>
                <a:spcPts val="0"/>
              </a:spcAft>
              <a:buClr>
                <a:srgbClr val="000000"/>
              </a:buClr>
              <a:buSzPts val="1400"/>
              <a:buFont typeface="Lato"/>
              <a:buChar char="●"/>
            </a:pPr>
            <a:r>
              <a:rPr lang="en-US" sz="2400" dirty="0">
                <a:solidFill>
                  <a:srgbClr val="000000"/>
                </a:solidFill>
              </a:rPr>
              <a:t>Fun Fact</a:t>
            </a:r>
            <a:endParaRPr sz="2400" dirty="0">
              <a:solidFill>
                <a:srgbClr val="000000"/>
              </a:solidFill>
            </a:endParaRPr>
          </a:p>
        </p:txBody>
      </p:sp>
      <p:sp>
        <p:nvSpPr>
          <p:cNvPr id="127" name="Google Shape;127;p2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6">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1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 (cont’d)</a:t>
            </a:r>
            <a:endParaRPr sz="2300" b="1">
              <a:latin typeface="Helvetica Neue"/>
              <a:ea typeface="Helvetica Neue"/>
              <a:cs typeface="Helvetica Neue"/>
              <a:sym typeface="Helvetica Neue"/>
            </a:endParaRPr>
          </a:p>
        </p:txBody>
      </p:sp>
      <p:sp>
        <p:nvSpPr>
          <p:cNvPr id="791" name="Google Shape;791;p113"/>
          <p:cNvSpPr txBox="1">
            <a:spLocks noGrp="1"/>
          </p:cNvSpPr>
          <p:nvPr>
            <p:ph type="body" idx="1"/>
          </p:nvPr>
        </p:nvSpPr>
        <p:spPr>
          <a:xfrm>
            <a:off x="108431" y="1083113"/>
            <a:ext cx="8827200" cy="3645000"/>
          </a:xfrm>
          <a:prstGeom prst="rect">
            <a:avLst/>
          </a:prstGeom>
          <a:noFill/>
          <a:ln>
            <a:noFill/>
          </a:ln>
        </p:spPr>
        <p:txBody>
          <a:bodyPr spcFirstLastPara="1" wrap="square" lIns="0" tIns="35100" rIns="68575" bIns="34275" anchor="t" anchorCtr="0">
            <a:noAutofit/>
          </a:bodyPr>
          <a:lstStyle/>
          <a:p>
            <a:pPr marL="685800" lvl="1" indent="-279400" algn="l" rtl="0">
              <a:lnSpc>
                <a:spcPct val="115000"/>
              </a:lnSpc>
              <a:spcBef>
                <a:spcPts val="0"/>
              </a:spcBef>
              <a:spcAft>
                <a:spcPts val="0"/>
              </a:spcAft>
              <a:buClr>
                <a:srgbClr val="000000"/>
              </a:buClr>
              <a:buSzPts val="1800"/>
              <a:buChar char="•"/>
            </a:pPr>
            <a:r>
              <a:rPr lang="en-US" sz="1800">
                <a:solidFill>
                  <a:schemeClr val="dk1"/>
                </a:solidFill>
              </a:rPr>
              <a:t>module outputs: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module.&lt;MODULE NAME&gt;.&lt;OUTPUT NAME&gt;</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path variables: </a:t>
            </a:r>
            <a:r>
              <a:rPr lang="en-US" sz="1800" b="1">
                <a:solidFill>
                  <a:schemeClr val="dk1"/>
                </a:solidFill>
                <a:latin typeface="Consolas"/>
                <a:ea typeface="Consolas"/>
                <a:cs typeface="Consolas"/>
                <a:sym typeface="Consolas"/>
              </a:rPr>
              <a:t>path.module, path.root, path.cwd</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workspace setting: </a:t>
            </a:r>
            <a:r>
              <a:rPr lang="en-US" sz="1800" b="1">
                <a:solidFill>
                  <a:schemeClr val="dk1"/>
                </a:solidFill>
                <a:latin typeface="Consolas"/>
                <a:ea typeface="Consolas"/>
                <a:cs typeface="Consolas"/>
                <a:sym typeface="Consolas"/>
              </a:rPr>
              <a:t>terraform.workspace</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built-in functions using any of the above as arguments </a:t>
            </a:r>
            <a:endParaRPr sz="1800">
              <a:solidFill>
                <a:schemeClr val="dk1"/>
              </a:solidFill>
            </a:endParaRPr>
          </a:p>
          <a:p>
            <a:pPr marL="1028700" lvl="2" indent="-279400" algn="l" rtl="0">
              <a:lnSpc>
                <a:spcPct val="115000"/>
              </a:lnSpc>
              <a:spcBef>
                <a:spcPts val="0"/>
              </a:spcBef>
              <a:spcAft>
                <a:spcPts val="0"/>
              </a:spcAft>
              <a:buClr>
                <a:srgbClr val="000000"/>
              </a:buClr>
              <a:buSzPts val="1800"/>
              <a:buChar char="•"/>
            </a:pPr>
            <a:r>
              <a:rPr lang="en-US" sz="1800" b="1">
                <a:solidFill>
                  <a:schemeClr val="dk1"/>
                </a:solidFill>
                <a:latin typeface="Consolas"/>
                <a:ea typeface="Consolas"/>
                <a:cs typeface="Consolas"/>
                <a:sym typeface="Consolas"/>
              </a:rPr>
              <a:t>max(5, 12, var.my_value)</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arithmetic, logical, or comparison operators combining the above</a:t>
            </a:r>
            <a:endParaRPr sz="1800">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conditional expressions: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var.a != "" ? var.a : “default-a”</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string template interpolation: </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“Hello, ${var.name}!”</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string template directives (new in v0.12):</a:t>
            </a:r>
            <a:r>
              <a:rPr lang="en-US" sz="1800">
                <a:solidFill>
                  <a:schemeClr val="dk1"/>
                </a:solidFill>
                <a:latin typeface="Helvetica Neue"/>
                <a:ea typeface="Helvetica Neue"/>
                <a:cs typeface="Helvetica Neue"/>
                <a:sym typeface="Helvetica Neue"/>
              </a:rPr>
              <a:t> </a:t>
            </a:r>
            <a:endParaRPr sz="1800">
              <a:solidFill>
                <a:schemeClr val="dk1"/>
              </a:solidFill>
              <a:latin typeface="Helvetica Neue"/>
              <a:ea typeface="Helvetica Neue"/>
              <a:cs typeface="Helvetica Neue"/>
              <a:sym typeface="Helvetica Neue"/>
            </a:endParaRPr>
          </a:p>
          <a:p>
            <a:pPr marL="342900" lvl="0" indent="342900" algn="l" rtl="0">
              <a:lnSpc>
                <a:spcPct val="115000"/>
              </a:lnSpc>
              <a:spcBef>
                <a:spcPts val="0"/>
              </a:spcBef>
              <a:spcAft>
                <a:spcPts val="0"/>
              </a:spcAft>
              <a:buNone/>
            </a:pPr>
            <a:r>
              <a:rPr lang="en-US" sz="1700" b="1">
                <a:solidFill>
                  <a:schemeClr val="dk1"/>
                </a:solidFill>
                <a:latin typeface="Consolas"/>
                <a:ea typeface="Consolas"/>
                <a:cs typeface="Consolas"/>
                <a:sym typeface="Consolas"/>
              </a:rPr>
              <a:t>"Hello, %{ if var.name != "" }${var.name}%{ else }unnamed%{ endif }!"</a:t>
            </a:r>
            <a:endParaRPr sz="1700" b="1">
              <a:solidFill>
                <a:srgbClr val="000000"/>
              </a:solidFill>
              <a:latin typeface="Consolas"/>
              <a:ea typeface="Consolas"/>
              <a:cs typeface="Consolas"/>
              <a:sym typeface="Consolas"/>
            </a:endParaRPr>
          </a:p>
        </p:txBody>
      </p:sp>
      <p:sp>
        <p:nvSpPr>
          <p:cNvPr id="792" name="Google Shape;792;p11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1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 (cont’d)</a:t>
            </a:r>
            <a:endParaRPr sz="2300" b="1">
              <a:latin typeface="Helvetica Neue"/>
              <a:ea typeface="Helvetica Neue"/>
              <a:cs typeface="Helvetica Neue"/>
              <a:sym typeface="Helvetica Neue"/>
            </a:endParaRPr>
          </a:p>
        </p:txBody>
      </p:sp>
      <p:sp>
        <p:nvSpPr>
          <p:cNvPr id="798" name="Google Shape;798;p11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101</a:t>
            </a:fld>
            <a:endParaRPr/>
          </a:p>
        </p:txBody>
      </p:sp>
      <p:sp>
        <p:nvSpPr>
          <p:cNvPr id="799" name="Google Shape;799;p114"/>
          <p:cNvSpPr txBox="1"/>
          <p:nvPr/>
        </p:nvSpPr>
        <p:spPr>
          <a:xfrm>
            <a:off x="556050" y="945544"/>
            <a:ext cx="7300500" cy="6810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Light"/>
              <a:buChar char="●"/>
            </a:pPr>
            <a:r>
              <a:rPr lang="en-US" sz="1800">
                <a:latin typeface="Helvetica Neue Light"/>
                <a:ea typeface="Helvetica Neue Light"/>
                <a:cs typeface="Helvetica Neue Light"/>
                <a:sym typeface="Helvetica Neue Light"/>
              </a:rPr>
              <a:t>Multi-line string templates (“heredoc” syntax, new in v0.12)</a:t>
            </a:r>
            <a:endParaRPr sz="1800">
              <a:latin typeface="Helvetica Neue Light"/>
              <a:ea typeface="Helvetica Neue Light"/>
              <a:cs typeface="Helvetica Neue Light"/>
              <a:sym typeface="Helvetica Neue Light"/>
            </a:endParaRPr>
          </a:p>
          <a:p>
            <a:pPr marL="342900" lvl="0" indent="-279400" algn="l" rtl="0">
              <a:spcBef>
                <a:spcPts val="0"/>
              </a:spcBef>
              <a:spcAft>
                <a:spcPts val="0"/>
              </a:spcAft>
              <a:buSzPts val="1800"/>
              <a:buFont typeface="Helvetica Neue"/>
              <a:buChar char="●"/>
            </a:pPr>
            <a:r>
              <a:rPr lang="en-US" sz="1800">
                <a:latin typeface="Helvetica Neue Light"/>
                <a:ea typeface="Helvetica Neue Light"/>
                <a:cs typeface="Helvetica Neue Light"/>
                <a:sym typeface="Helvetica Neue Light"/>
              </a:rPr>
              <a:t>Looping string directive (</a:t>
            </a:r>
            <a:r>
              <a:rPr lang="en-US" sz="1800" b="1">
                <a:latin typeface="Consolas"/>
                <a:ea typeface="Consolas"/>
                <a:cs typeface="Consolas"/>
                <a:sym typeface="Consolas"/>
              </a:rPr>
              <a:t>for/endfor</a:t>
            </a:r>
            <a:r>
              <a:rPr lang="en-US" sz="1800">
                <a:latin typeface="Helvetica Neue Light"/>
                <a:ea typeface="Helvetica Neue Light"/>
                <a:cs typeface="Helvetica Neue Light"/>
                <a:sym typeface="Helvetica Neue Light"/>
              </a:rPr>
              <a:t>, new in v0.12)</a:t>
            </a:r>
            <a:endParaRPr sz="1800">
              <a:latin typeface="Helvetica Neue Light"/>
              <a:ea typeface="Helvetica Neue Light"/>
              <a:cs typeface="Helvetica Neue Light"/>
              <a:sym typeface="Helvetica Neue Light"/>
            </a:endParaRPr>
          </a:p>
        </p:txBody>
      </p:sp>
      <p:sp>
        <p:nvSpPr>
          <p:cNvPr id="800" name="Google Shape;800;p114"/>
          <p:cNvSpPr txBox="1">
            <a:spLocks noGrp="1"/>
          </p:cNvSpPr>
          <p:nvPr>
            <p:ph type="body" idx="1"/>
          </p:nvPr>
        </p:nvSpPr>
        <p:spPr>
          <a:xfrm>
            <a:off x="246825" y="1746788"/>
            <a:ext cx="8650200" cy="23844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b="1">
              <a:solidFill>
                <a:srgbClr val="00FF00"/>
              </a:solidFill>
              <a:latin typeface="Courier"/>
              <a:ea typeface="Courier"/>
              <a:cs typeface="Courier"/>
              <a:sym typeface="Courier"/>
            </a:endParaRPr>
          </a:p>
          <a:p>
            <a:pPr marL="0" lvl="0" indent="0" algn="l" rtl="0">
              <a:spcBef>
                <a:spcPts val="0"/>
              </a:spcBef>
              <a:spcAft>
                <a:spcPts val="0"/>
              </a:spcAft>
              <a:buNone/>
            </a:pPr>
            <a:r>
              <a:rPr lang="en-US" b="1">
                <a:solidFill>
                  <a:srgbClr val="00FF00"/>
                </a:solidFill>
                <a:latin typeface="Courier"/>
                <a:ea typeface="Courier"/>
                <a:cs typeface="Courier"/>
                <a:sym typeface="Courier"/>
              </a:rPr>
              <a:t>&lt;&lt;EOT</a:t>
            </a:r>
            <a:endParaRPr b="1">
              <a:solidFill>
                <a:srgbClr val="FF9900"/>
              </a:solidFill>
              <a:latin typeface="Courier"/>
              <a:ea typeface="Courier"/>
              <a:cs typeface="Courier"/>
              <a:sym typeface="Courier"/>
            </a:endParaRPr>
          </a:p>
          <a:p>
            <a:pPr marL="0" lvl="0" indent="0" algn="l" rtl="0">
              <a:spcBef>
                <a:spcPts val="0"/>
              </a:spcBef>
              <a:spcAft>
                <a:spcPts val="0"/>
              </a:spcAft>
              <a:buNone/>
            </a:pPr>
            <a:r>
              <a:rPr lang="en-US" b="1">
                <a:solidFill>
                  <a:srgbClr val="FF0000"/>
                </a:solidFill>
                <a:latin typeface="Courier"/>
                <a:ea typeface="Courier"/>
                <a:cs typeface="Courier"/>
                <a:sym typeface="Courier"/>
              </a:rPr>
              <a:t>%{ for ip in aws_instance.example.*.private_ip }</a:t>
            </a:r>
            <a:endParaRPr b="1">
              <a:solidFill>
                <a:srgbClr val="FF0000"/>
              </a:solidFill>
              <a:latin typeface="Courier"/>
              <a:ea typeface="Courier"/>
              <a:cs typeface="Courier"/>
              <a:sym typeface="Courier"/>
            </a:endParaRPr>
          </a:p>
          <a:p>
            <a:pPr marL="0" lvl="0" indent="0" algn="l" rtl="0">
              <a:spcBef>
                <a:spcPts val="0"/>
              </a:spcBef>
              <a:spcAft>
                <a:spcPts val="0"/>
              </a:spcAft>
              <a:buNone/>
            </a:pPr>
            <a:r>
              <a:rPr lang="en-US" b="1">
                <a:solidFill>
                  <a:srgbClr val="FF0000"/>
                </a:solidFill>
                <a:latin typeface="Courier"/>
                <a:ea typeface="Courier"/>
                <a:cs typeface="Courier"/>
                <a:sym typeface="Courier"/>
              </a:rPr>
              <a:t>server ${ip}</a:t>
            </a:r>
            <a:endParaRPr b="1">
              <a:solidFill>
                <a:srgbClr val="FF0000"/>
              </a:solidFill>
              <a:latin typeface="Courier"/>
              <a:ea typeface="Courier"/>
              <a:cs typeface="Courier"/>
              <a:sym typeface="Courier"/>
            </a:endParaRPr>
          </a:p>
          <a:p>
            <a:pPr marL="0" lvl="0" indent="0" algn="l" rtl="0">
              <a:spcBef>
                <a:spcPts val="0"/>
              </a:spcBef>
              <a:spcAft>
                <a:spcPts val="0"/>
              </a:spcAft>
              <a:buNone/>
            </a:pPr>
            <a:r>
              <a:rPr lang="en-US" b="1">
                <a:solidFill>
                  <a:srgbClr val="FF0000"/>
                </a:solidFill>
                <a:latin typeface="Courier"/>
                <a:ea typeface="Courier"/>
                <a:cs typeface="Courier"/>
                <a:sym typeface="Courier"/>
              </a:rPr>
              <a:t>%{ endfor }</a:t>
            </a:r>
            <a:endParaRPr b="1">
              <a:solidFill>
                <a:srgbClr val="FF0000"/>
              </a:solidFill>
              <a:latin typeface="Courier"/>
              <a:ea typeface="Courier"/>
              <a:cs typeface="Courier"/>
              <a:sym typeface="Courier"/>
            </a:endParaRPr>
          </a:p>
          <a:p>
            <a:pPr marL="0" lvl="0" indent="0" algn="l" rtl="0">
              <a:spcBef>
                <a:spcPts val="0"/>
              </a:spcBef>
              <a:spcAft>
                <a:spcPts val="0"/>
              </a:spcAft>
              <a:buNone/>
            </a:pPr>
            <a:r>
              <a:rPr lang="en-US" b="1">
                <a:solidFill>
                  <a:srgbClr val="00FF00"/>
                </a:solidFill>
                <a:latin typeface="Courier"/>
                <a:ea typeface="Courier"/>
                <a:cs typeface="Courier"/>
                <a:sym typeface="Courier"/>
              </a:rPr>
              <a:t>EOT</a:t>
            </a:r>
            <a:endParaRPr b="1">
              <a:solidFill>
                <a:srgbClr val="00FF00"/>
              </a:solidFill>
              <a:latin typeface="Courier"/>
              <a:ea typeface="Courier"/>
              <a:cs typeface="Courier"/>
              <a:sym typeface="Courier"/>
            </a:endParaRPr>
          </a:p>
          <a:p>
            <a:pPr marL="0" lvl="0" indent="0" algn="l" rtl="0">
              <a:spcBef>
                <a:spcPts val="0"/>
              </a:spcBef>
              <a:spcAft>
                <a:spcPts val="0"/>
              </a:spcAft>
              <a:buNone/>
            </a:pPr>
            <a:endParaRPr b="1">
              <a:solidFill>
                <a:srgbClr val="FF9900"/>
              </a:solidFill>
              <a:latin typeface="Courier"/>
              <a:ea typeface="Courier"/>
              <a:cs typeface="Courier"/>
              <a:sym typeface="Courie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806" name="Google Shape;806;p11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102</a:t>
            </a:fld>
            <a:endParaRPr/>
          </a:p>
        </p:txBody>
      </p:sp>
      <p:sp>
        <p:nvSpPr>
          <p:cNvPr id="807" name="Google Shape;807;p115"/>
          <p:cNvSpPr txBox="1"/>
          <p:nvPr/>
        </p:nvSpPr>
        <p:spPr>
          <a:xfrm>
            <a:off x="556050" y="1042594"/>
            <a:ext cx="73005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a:buChar char="●"/>
            </a:pPr>
            <a:r>
              <a:rPr lang="en-US" sz="1800" b="1">
                <a:latin typeface="Helvetica Neue"/>
                <a:ea typeface="Helvetica Neue"/>
                <a:cs typeface="Helvetica Neue"/>
                <a:sym typeface="Helvetica Neue"/>
              </a:rPr>
              <a:t>Splat syntax (v0.12 at top, v0.11 below)</a:t>
            </a:r>
            <a:endParaRPr sz="1800" b="1">
              <a:latin typeface="Helvetica Neue"/>
              <a:ea typeface="Helvetica Neue"/>
              <a:cs typeface="Helvetica Neue"/>
              <a:sym typeface="Helvetica Neue"/>
            </a:endParaRPr>
          </a:p>
        </p:txBody>
      </p:sp>
      <p:pic>
        <p:nvPicPr>
          <p:cNvPr id="808" name="Google Shape;808;p115"/>
          <p:cNvPicPr preferRelativeResize="0"/>
          <p:nvPr/>
        </p:nvPicPr>
        <p:blipFill>
          <a:blip r:embed="rId3">
            <a:alphaModFix/>
          </a:blip>
          <a:stretch>
            <a:fillRect/>
          </a:stretch>
        </p:blipFill>
        <p:spPr>
          <a:xfrm>
            <a:off x="508444" y="1594969"/>
            <a:ext cx="3546113" cy="1363894"/>
          </a:xfrm>
          <a:prstGeom prst="rect">
            <a:avLst/>
          </a:prstGeom>
          <a:noFill/>
          <a:ln>
            <a:noFill/>
          </a:ln>
        </p:spPr>
      </p:pic>
      <p:pic>
        <p:nvPicPr>
          <p:cNvPr id="809" name="Google Shape;809;p115"/>
          <p:cNvPicPr preferRelativeResize="0"/>
          <p:nvPr/>
        </p:nvPicPr>
        <p:blipFill>
          <a:blip r:embed="rId4">
            <a:alphaModFix/>
          </a:blip>
          <a:stretch>
            <a:fillRect/>
          </a:stretch>
        </p:blipFill>
        <p:spPr>
          <a:xfrm>
            <a:off x="1597772" y="3501788"/>
            <a:ext cx="5948457" cy="853988"/>
          </a:xfrm>
          <a:prstGeom prst="rect">
            <a:avLst/>
          </a:prstGeom>
          <a:noFill/>
          <a:ln>
            <a:noFill/>
          </a:ln>
        </p:spPr>
      </p:pic>
      <p:pic>
        <p:nvPicPr>
          <p:cNvPr id="810" name="Google Shape;810;p115"/>
          <p:cNvPicPr preferRelativeResize="0"/>
          <p:nvPr/>
        </p:nvPicPr>
        <p:blipFill>
          <a:blip r:embed="rId5">
            <a:alphaModFix/>
          </a:blip>
          <a:stretch>
            <a:fillRect/>
          </a:stretch>
        </p:blipFill>
        <p:spPr>
          <a:xfrm>
            <a:off x="4435313" y="1812806"/>
            <a:ext cx="4195557" cy="92821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1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816" name="Google Shape;816;p11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103</a:t>
            </a:fld>
            <a:endParaRPr/>
          </a:p>
        </p:txBody>
      </p:sp>
      <p:sp>
        <p:nvSpPr>
          <p:cNvPr id="817" name="Google Shape;817;p116"/>
          <p:cNvSpPr txBox="1"/>
          <p:nvPr/>
        </p:nvSpPr>
        <p:spPr>
          <a:xfrm>
            <a:off x="556050" y="1042594"/>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a:buChar char="●"/>
            </a:pPr>
            <a:r>
              <a:rPr lang="en-US" sz="1800" b="1">
                <a:latin typeface="Courier New"/>
                <a:ea typeface="Courier New"/>
                <a:cs typeface="Courier New"/>
                <a:sym typeface="Courier New"/>
              </a:rPr>
              <a:t>for</a:t>
            </a:r>
            <a:r>
              <a:rPr lang="en-US" sz="1800" b="1">
                <a:latin typeface="Helvetica Neue"/>
                <a:ea typeface="Helvetica Neue"/>
                <a:cs typeface="Helvetica Neue"/>
                <a:sym typeface="Helvetica Neue"/>
              </a:rPr>
              <a:t> </a:t>
            </a:r>
            <a:r>
              <a:rPr lang="en-US" sz="1800">
                <a:latin typeface="Helvetica Neue Light"/>
                <a:ea typeface="Helvetica Neue Light"/>
                <a:cs typeface="Helvetica Neue Light"/>
                <a:sym typeface="Helvetica Neue Light"/>
              </a:rPr>
              <a:t>expressions to convert lists/maps/tuples/objects to other lists/maps/tubles/objects (new in v0.12)</a:t>
            </a:r>
            <a:endParaRPr sz="1800">
              <a:latin typeface="Helvetica Neue Light"/>
              <a:ea typeface="Helvetica Neue Light"/>
              <a:cs typeface="Helvetica Neue Light"/>
              <a:sym typeface="Helvetica Neue Light"/>
            </a:endParaRPr>
          </a:p>
        </p:txBody>
      </p:sp>
      <p:pic>
        <p:nvPicPr>
          <p:cNvPr id="818" name="Google Shape;818;p116"/>
          <p:cNvPicPr preferRelativeResize="0"/>
          <p:nvPr/>
        </p:nvPicPr>
        <p:blipFill>
          <a:blip r:embed="rId3">
            <a:alphaModFix/>
          </a:blip>
          <a:stretch>
            <a:fillRect/>
          </a:stretch>
        </p:blipFill>
        <p:spPr>
          <a:xfrm>
            <a:off x="334425" y="1736213"/>
            <a:ext cx="3873325" cy="862481"/>
          </a:xfrm>
          <a:prstGeom prst="rect">
            <a:avLst/>
          </a:prstGeom>
          <a:noFill/>
          <a:ln>
            <a:noFill/>
          </a:ln>
        </p:spPr>
      </p:pic>
      <p:pic>
        <p:nvPicPr>
          <p:cNvPr id="819" name="Google Shape;819;p116"/>
          <p:cNvPicPr preferRelativeResize="0"/>
          <p:nvPr/>
        </p:nvPicPr>
        <p:blipFill>
          <a:blip r:embed="rId4">
            <a:alphaModFix/>
          </a:blip>
          <a:stretch>
            <a:fillRect/>
          </a:stretch>
        </p:blipFill>
        <p:spPr>
          <a:xfrm>
            <a:off x="4572000" y="1826916"/>
            <a:ext cx="3559591" cy="681075"/>
          </a:xfrm>
          <a:prstGeom prst="rect">
            <a:avLst/>
          </a:prstGeom>
          <a:noFill/>
          <a:ln>
            <a:noFill/>
          </a:ln>
        </p:spPr>
      </p:pic>
      <p:pic>
        <p:nvPicPr>
          <p:cNvPr id="820" name="Google Shape;820;p116"/>
          <p:cNvPicPr preferRelativeResize="0"/>
          <p:nvPr/>
        </p:nvPicPr>
        <p:blipFill>
          <a:blip r:embed="rId5">
            <a:alphaModFix/>
          </a:blip>
          <a:stretch>
            <a:fillRect/>
          </a:stretch>
        </p:blipFill>
        <p:spPr>
          <a:xfrm>
            <a:off x="42243" y="2739937"/>
            <a:ext cx="4165500" cy="743837"/>
          </a:xfrm>
          <a:prstGeom prst="rect">
            <a:avLst/>
          </a:prstGeom>
          <a:noFill/>
          <a:ln>
            <a:noFill/>
          </a:ln>
        </p:spPr>
      </p:pic>
      <p:pic>
        <p:nvPicPr>
          <p:cNvPr id="821" name="Google Shape;821;p116"/>
          <p:cNvPicPr preferRelativeResize="0"/>
          <p:nvPr/>
        </p:nvPicPr>
        <p:blipFill>
          <a:blip r:embed="rId6">
            <a:alphaModFix/>
          </a:blip>
          <a:stretch>
            <a:fillRect/>
          </a:stretch>
        </p:blipFill>
        <p:spPr>
          <a:xfrm>
            <a:off x="4207744" y="2739932"/>
            <a:ext cx="4993169" cy="796013"/>
          </a:xfrm>
          <a:prstGeom prst="rect">
            <a:avLst/>
          </a:prstGeom>
          <a:noFill/>
          <a:ln>
            <a:noFill/>
          </a:ln>
        </p:spPr>
      </p:pic>
      <p:pic>
        <p:nvPicPr>
          <p:cNvPr id="822" name="Google Shape;822;p116"/>
          <p:cNvPicPr preferRelativeResize="0"/>
          <p:nvPr/>
        </p:nvPicPr>
        <p:blipFill>
          <a:blip r:embed="rId7">
            <a:alphaModFix/>
          </a:blip>
          <a:stretch>
            <a:fillRect/>
          </a:stretch>
        </p:blipFill>
        <p:spPr>
          <a:xfrm>
            <a:off x="415500" y="3677192"/>
            <a:ext cx="6386681" cy="92561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1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828" name="Google Shape;828;p11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104</a:t>
            </a:fld>
            <a:endParaRPr/>
          </a:p>
        </p:txBody>
      </p:sp>
      <p:sp>
        <p:nvSpPr>
          <p:cNvPr id="829" name="Google Shape;829;p117"/>
          <p:cNvSpPr txBox="1"/>
          <p:nvPr/>
        </p:nvSpPr>
        <p:spPr>
          <a:xfrm>
            <a:off x="556050" y="1042594"/>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SzPts val="1800"/>
              <a:buFont typeface="Helvetica Neue"/>
              <a:buChar char="●"/>
            </a:pPr>
            <a:r>
              <a:rPr lang="en-US" sz="1800" b="1">
                <a:latin typeface="Courier New"/>
                <a:ea typeface="Courier New"/>
                <a:cs typeface="Courier New"/>
                <a:sym typeface="Courier New"/>
              </a:rPr>
              <a:t>dynamic</a:t>
            </a:r>
            <a:r>
              <a:rPr lang="en-US" sz="1800" b="1">
                <a:latin typeface="Helvetica Neue"/>
                <a:ea typeface="Helvetica Neue"/>
                <a:cs typeface="Helvetica Neue"/>
                <a:sym typeface="Helvetica Neue"/>
              </a:rPr>
              <a:t> </a:t>
            </a:r>
            <a:r>
              <a:rPr lang="en-US" sz="1800">
                <a:latin typeface="Helvetica Neue Light"/>
                <a:ea typeface="Helvetica Neue Light"/>
                <a:cs typeface="Helvetica Neue Light"/>
                <a:sym typeface="Helvetica Neue Light"/>
              </a:rPr>
              <a:t>blocks (new in v0.12)</a:t>
            </a:r>
            <a:endParaRPr sz="1800">
              <a:latin typeface="Helvetica Neue Light"/>
              <a:ea typeface="Helvetica Neue Light"/>
              <a:cs typeface="Helvetica Neue Light"/>
              <a:sym typeface="Helvetica Neue Light"/>
            </a:endParaRPr>
          </a:p>
        </p:txBody>
      </p:sp>
      <p:pic>
        <p:nvPicPr>
          <p:cNvPr id="830" name="Google Shape;830;p117"/>
          <p:cNvPicPr preferRelativeResize="0"/>
          <p:nvPr/>
        </p:nvPicPr>
        <p:blipFill>
          <a:blip r:embed="rId3">
            <a:alphaModFix/>
          </a:blip>
          <a:stretch>
            <a:fillRect/>
          </a:stretch>
        </p:blipFill>
        <p:spPr>
          <a:xfrm>
            <a:off x="1527600" y="1594969"/>
            <a:ext cx="4927950" cy="32853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1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Meta-arguments</a:t>
            </a:r>
            <a:endParaRPr sz="2300" b="1">
              <a:latin typeface="Helvetica Neue"/>
              <a:ea typeface="Helvetica Neue"/>
              <a:cs typeface="Helvetica Neue"/>
              <a:sym typeface="Helvetica Neue"/>
            </a:endParaRPr>
          </a:p>
        </p:txBody>
      </p:sp>
      <p:sp>
        <p:nvSpPr>
          <p:cNvPr id="836" name="Google Shape;836;p11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105</a:t>
            </a:fld>
            <a:endParaRPr/>
          </a:p>
        </p:txBody>
      </p:sp>
      <p:sp>
        <p:nvSpPr>
          <p:cNvPr id="837" name="Google Shape;837;p118"/>
          <p:cNvSpPr txBox="1"/>
          <p:nvPr/>
        </p:nvSpPr>
        <p:spPr>
          <a:xfrm>
            <a:off x="556050" y="1042594"/>
            <a:ext cx="8143800" cy="552300"/>
          </a:xfrm>
          <a:prstGeom prst="rect">
            <a:avLst/>
          </a:prstGeom>
          <a:noFill/>
          <a:ln>
            <a:noFill/>
          </a:ln>
        </p:spPr>
        <p:txBody>
          <a:bodyPr spcFirstLastPara="1" wrap="square" lIns="68575" tIns="68575" rIns="68575" bIns="68575" anchor="t" anchorCtr="0">
            <a:noAutofit/>
          </a:bodyPr>
          <a:lstStyle/>
          <a:p>
            <a:pPr marL="342900" lvl="0" indent="-273050" algn="l" rtl="0">
              <a:spcBef>
                <a:spcPts val="0"/>
              </a:spcBef>
              <a:spcAft>
                <a:spcPts val="0"/>
              </a:spcAft>
              <a:buSzPts val="1700"/>
              <a:buFont typeface="Helvetica Neue"/>
              <a:buChar char="●"/>
            </a:pPr>
            <a:r>
              <a:rPr lang="en-US" sz="1700">
                <a:latin typeface="Helvetica Neue"/>
                <a:ea typeface="Helvetica Neue"/>
                <a:cs typeface="Helvetica Neue"/>
                <a:sym typeface="Helvetica Neue"/>
              </a:rPr>
              <a:t>resources, data sources, modules, and outputs can have meta-arguments (available across all types of all providers)</a:t>
            </a:r>
            <a:endParaRPr sz="1700">
              <a:latin typeface="Helvetica Neue"/>
              <a:ea typeface="Helvetica Neue"/>
              <a:cs typeface="Helvetica Neue"/>
              <a:sym typeface="Helvetica Neue"/>
            </a:endParaRPr>
          </a:p>
          <a:p>
            <a:pPr marL="342900" lvl="0" indent="-273050" algn="l" rtl="0">
              <a:spcBef>
                <a:spcPts val="0"/>
              </a:spcBef>
              <a:spcAft>
                <a:spcPts val="0"/>
              </a:spcAft>
              <a:buSzPts val="1700"/>
              <a:buFont typeface="Helvetica Neue"/>
              <a:buChar char="●"/>
            </a:pPr>
            <a:r>
              <a:rPr lang="en-US" sz="1700">
                <a:latin typeface="Helvetica Neue"/>
                <a:ea typeface="Helvetica Neue"/>
                <a:cs typeface="Helvetica Neue"/>
                <a:sym typeface="Helvetica Neue"/>
              </a:rPr>
              <a:t>modules have: </a:t>
            </a:r>
            <a:r>
              <a:rPr lang="en-US" sz="1700">
                <a:latin typeface="Courier New"/>
                <a:ea typeface="Courier New"/>
                <a:cs typeface="Courier New"/>
                <a:sym typeface="Courier New"/>
              </a:rPr>
              <a:t>source</a:t>
            </a:r>
            <a:r>
              <a:rPr lang="en-US" sz="1700">
                <a:latin typeface="Helvetica Neue"/>
                <a:ea typeface="Helvetica Neue"/>
                <a:cs typeface="Helvetica Neue"/>
                <a:sym typeface="Helvetica Neue"/>
              </a:rPr>
              <a:t>, </a:t>
            </a:r>
            <a:r>
              <a:rPr lang="en-US" sz="1700">
                <a:latin typeface="Courier New"/>
                <a:ea typeface="Courier New"/>
                <a:cs typeface="Courier New"/>
                <a:sym typeface="Courier New"/>
              </a:rPr>
              <a:t>version</a:t>
            </a:r>
            <a:r>
              <a:rPr lang="en-US" sz="1700">
                <a:latin typeface="Helvetica Neue"/>
                <a:ea typeface="Helvetica Neue"/>
                <a:cs typeface="Helvetica Neue"/>
                <a:sym typeface="Helvetica Neue"/>
              </a:rPr>
              <a:t>, </a:t>
            </a:r>
            <a:r>
              <a:rPr lang="en-US" sz="1700">
                <a:latin typeface="Courier New"/>
                <a:ea typeface="Courier New"/>
                <a:cs typeface="Courier New"/>
                <a:sym typeface="Courier New"/>
              </a:rPr>
              <a:t>providers</a:t>
            </a:r>
            <a:endParaRPr sz="1700">
              <a:latin typeface="Courier New"/>
              <a:ea typeface="Courier New"/>
              <a:cs typeface="Courier New"/>
              <a:sym typeface="Courier New"/>
            </a:endParaRPr>
          </a:p>
          <a:p>
            <a:pPr marL="342900" lvl="0" indent="-273050" algn="l" rtl="0">
              <a:spcBef>
                <a:spcPts val="0"/>
              </a:spcBef>
              <a:spcAft>
                <a:spcPts val="0"/>
              </a:spcAft>
              <a:buSzPts val="1700"/>
              <a:buFont typeface="Helvetica Neue"/>
              <a:buChar char="●"/>
            </a:pPr>
            <a:r>
              <a:rPr lang="en-US" sz="1700">
                <a:latin typeface="Helvetica Neue"/>
                <a:ea typeface="Helvetica Neue"/>
                <a:cs typeface="Helvetica Neue"/>
                <a:sym typeface="Helvetica Neue"/>
              </a:rPr>
              <a:t>o</a:t>
            </a:r>
            <a:r>
              <a:rPr lang="en-US" sz="1700">
                <a:solidFill>
                  <a:srgbClr val="000000"/>
                </a:solidFill>
                <a:latin typeface="Helvetica Neue"/>
                <a:ea typeface="Helvetica Neue"/>
                <a:cs typeface="Helvetica Neue"/>
                <a:sym typeface="Helvetica Neue"/>
              </a:rPr>
              <a:t>utputs have: </a:t>
            </a:r>
            <a:r>
              <a:rPr lang="en-US" sz="1700">
                <a:solidFill>
                  <a:srgbClr val="000000"/>
                </a:solidFill>
                <a:latin typeface="Courier New"/>
                <a:ea typeface="Courier New"/>
                <a:cs typeface="Courier New"/>
                <a:sym typeface="Courier New"/>
              </a:rPr>
              <a:t>depends_on</a:t>
            </a:r>
            <a:endParaRPr sz="1700">
              <a:solidFill>
                <a:srgbClr val="000000"/>
              </a:solidFill>
              <a:latin typeface="Courier New"/>
              <a:ea typeface="Courier New"/>
              <a:cs typeface="Courier New"/>
              <a:sym typeface="Courier New"/>
            </a:endParaRPr>
          </a:p>
          <a:p>
            <a:pPr marL="342900" lvl="0" indent="-273050" algn="l" rtl="0">
              <a:spcBef>
                <a:spcPts val="0"/>
              </a:spcBef>
              <a:spcAft>
                <a:spcPts val="0"/>
              </a:spcAft>
              <a:buClr>
                <a:srgbClr val="000000"/>
              </a:buClr>
              <a:buSzPts val="1700"/>
              <a:buFont typeface="Helvetica Neue"/>
              <a:buChar char="●"/>
            </a:pPr>
            <a:r>
              <a:rPr lang="en-US" sz="1700">
                <a:latin typeface="Helvetica Neue"/>
                <a:ea typeface="Helvetica Neue"/>
                <a:cs typeface="Helvetica Neue"/>
                <a:sym typeface="Helvetica Neue"/>
              </a:rPr>
              <a:t>r</a:t>
            </a:r>
            <a:r>
              <a:rPr lang="en-US" sz="1700">
                <a:solidFill>
                  <a:srgbClr val="000000"/>
                </a:solidFill>
                <a:latin typeface="Helvetica Neue"/>
                <a:ea typeface="Helvetica Neue"/>
                <a:cs typeface="Helvetica Neue"/>
                <a:sym typeface="Helvetica Neue"/>
              </a:rPr>
              <a:t>esources have: </a:t>
            </a:r>
            <a:r>
              <a:rPr lang="en-US" sz="1700">
                <a:solidFill>
                  <a:srgbClr val="000000"/>
                </a:solidFill>
                <a:latin typeface="Courier New"/>
                <a:ea typeface="Courier New"/>
                <a:cs typeface="Courier New"/>
                <a:sym typeface="Courier New"/>
              </a:rPr>
              <a:t>depends_on</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count</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for_each</a:t>
            </a:r>
            <a:r>
              <a:rPr lang="en-US" sz="1700">
                <a:solidFill>
                  <a:srgbClr val="000000"/>
                </a:solidFill>
                <a:latin typeface="Helvetica Neue"/>
                <a:ea typeface="Helvetica Neue"/>
                <a:cs typeface="Helvetica Neue"/>
                <a:sym typeface="Helvetica Neue"/>
              </a:rPr>
              <a:t> (new in v0.12), </a:t>
            </a:r>
            <a:r>
              <a:rPr lang="en-US" sz="1700">
                <a:solidFill>
                  <a:srgbClr val="000000"/>
                </a:solidFill>
                <a:latin typeface="Courier New"/>
                <a:ea typeface="Courier New"/>
                <a:cs typeface="Courier New"/>
                <a:sym typeface="Courier New"/>
              </a:rPr>
              <a:t>provider</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lifecycle</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provisioner</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provisioner</a:t>
            </a:r>
            <a:r>
              <a:rPr lang="en-US" sz="1700">
                <a:solidFill>
                  <a:srgbClr val="000000"/>
                </a:solidFill>
                <a:latin typeface="Helvetica Neue"/>
                <a:ea typeface="Helvetica Neue"/>
                <a:cs typeface="Helvetica Neue"/>
                <a:sym typeface="Helvetica Neue"/>
              </a:rPr>
              <a:t> can have </a:t>
            </a:r>
            <a:r>
              <a:rPr lang="en-US" sz="1700">
                <a:solidFill>
                  <a:srgbClr val="000000"/>
                </a:solidFill>
                <a:latin typeface="Courier New"/>
                <a:ea typeface="Courier New"/>
                <a:cs typeface="Courier New"/>
                <a:sym typeface="Courier New"/>
              </a:rPr>
              <a:t>connection</a:t>
            </a:r>
            <a:r>
              <a:rPr lang="en-US" sz="1700">
                <a:solidFill>
                  <a:srgbClr val="000000"/>
                </a:solidFill>
                <a:latin typeface="Helvetica Neue"/>
                <a:ea typeface="Helvetica Neue"/>
                <a:cs typeface="Helvetica Neue"/>
                <a:sym typeface="Helvetica Neue"/>
              </a:rPr>
              <a:t> inside)</a:t>
            </a:r>
            <a:endParaRPr sz="1700">
              <a:solidFill>
                <a:srgbClr val="000000"/>
              </a:solidFill>
              <a:latin typeface="Helvetica Neue"/>
              <a:ea typeface="Helvetica Neue"/>
              <a:cs typeface="Helvetica Neue"/>
              <a:sym typeface="Helvetica Neue"/>
            </a:endParaRPr>
          </a:p>
          <a:p>
            <a:pPr marL="342900" lvl="0" indent="-273050" algn="l" rtl="0">
              <a:spcBef>
                <a:spcPts val="0"/>
              </a:spcBef>
              <a:spcAft>
                <a:spcPts val="0"/>
              </a:spcAft>
              <a:buClr>
                <a:srgbClr val="000000"/>
              </a:buClr>
              <a:buSzPts val="1700"/>
              <a:buFont typeface="Helvetica Neue"/>
              <a:buChar char="●"/>
            </a:pPr>
            <a:r>
              <a:rPr lang="en-US" sz="1700">
                <a:latin typeface="Helvetica Neue"/>
                <a:ea typeface="Helvetica Neue"/>
                <a:cs typeface="Helvetica Neue"/>
                <a:sym typeface="Helvetica Neue"/>
              </a:rPr>
              <a:t>d</a:t>
            </a:r>
            <a:r>
              <a:rPr lang="en-US" sz="1700">
                <a:solidFill>
                  <a:srgbClr val="000000"/>
                </a:solidFill>
                <a:latin typeface="Helvetica Neue"/>
                <a:ea typeface="Helvetica Neue"/>
                <a:cs typeface="Helvetica Neue"/>
                <a:sym typeface="Helvetica Neue"/>
              </a:rPr>
              <a:t>ata sources have same as </a:t>
            </a:r>
            <a:r>
              <a:rPr lang="en-US" sz="1700">
                <a:latin typeface="Helvetica Neue"/>
                <a:ea typeface="Helvetica Neue"/>
                <a:cs typeface="Helvetica Neue"/>
                <a:sym typeface="Helvetica Neue"/>
              </a:rPr>
              <a:t>r</a:t>
            </a:r>
            <a:r>
              <a:rPr lang="en-US" sz="1700">
                <a:solidFill>
                  <a:srgbClr val="000000"/>
                </a:solidFill>
                <a:latin typeface="Helvetica Neue"/>
                <a:ea typeface="Helvetica Neue"/>
                <a:cs typeface="Helvetica Neue"/>
                <a:sym typeface="Helvetica Neue"/>
              </a:rPr>
              <a:t>esources except for </a:t>
            </a:r>
            <a:r>
              <a:rPr lang="en-US" sz="1700">
                <a:solidFill>
                  <a:srgbClr val="000000"/>
                </a:solidFill>
                <a:latin typeface="Courier New"/>
                <a:ea typeface="Courier New"/>
                <a:cs typeface="Courier New"/>
                <a:sym typeface="Courier New"/>
              </a:rPr>
              <a:t>lifecycle</a:t>
            </a:r>
            <a:endParaRPr sz="1700">
              <a:solidFill>
                <a:srgbClr val="000000"/>
              </a:solidFill>
              <a:latin typeface="Courier New"/>
              <a:ea typeface="Courier New"/>
              <a:cs typeface="Courier New"/>
              <a:sym typeface="Courier New"/>
            </a:endParaRPr>
          </a:p>
          <a:p>
            <a:pPr marL="342900" lvl="0" indent="-273050" algn="l" rtl="0">
              <a:spcBef>
                <a:spcPts val="0"/>
              </a:spcBef>
              <a:spcAft>
                <a:spcPts val="0"/>
              </a:spcAft>
              <a:buClr>
                <a:srgbClr val="000000"/>
              </a:buClr>
              <a:buSzPts val="1700"/>
              <a:buFont typeface="Helvetica Neue"/>
              <a:buChar char="●"/>
            </a:pPr>
            <a:r>
              <a:rPr lang="en-US" sz="1700">
                <a:solidFill>
                  <a:srgbClr val="000000"/>
                </a:solidFill>
                <a:latin typeface="Courier New"/>
                <a:ea typeface="Courier New"/>
                <a:cs typeface="Courier New"/>
                <a:sym typeface="Courier New"/>
              </a:rPr>
              <a:t>depends_on</a:t>
            </a:r>
            <a:r>
              <a:rPr lang="en-US" sz="1700">
                <a:solidFill>
                  <a:srgbClr val="000000"/>
                </a:solidFill>
                <a:latin typeface="Helvetica Neue"/>
                <a:ea typeface="Helvetica Neue"/>
                <a:cs typeface="Helvetica Neue"/>
                <a:sym typeface="Helvetica Neue"/>
              </a:rPr>
              <a:t> forces a dependency on another </a:t>
            </a:r>
            <a:r>
              <a:rPr lang="en-US" sz="1700">
                <a:latin typeface="Helvetica Neue"/>
                <a:ea typeface="Helvetica Neue"/>
                <a:cs typeface="Helvetica Neue"/>
                <a:sym typeface="Helvetica Neue"/>
              </a:rPr>
              <a:t>object</a:t>
            </a:r>
            <a:r>
              <a:rPr lang="en-US" sz="1700">
                <a:solidFill>
                  <a:srgbClr val="000000"/>
                </a:solidFill>
                <a:latin typeface="Helvetica Neue"/>
                <a:ea typeface="Helvetica Neue"/>
                <a:cs typeface="Helvetica Neue"/>
                <a:sym typeface="Helvetica Neue"/>
              </a:rPr>
              <a:t> even if no implicit dependency by referring to an attribute of another </a:t>
            </a:r>
            <a:r>
              <a:rPr lang="en-US" sz="1700">
                <a:latin typeface="Helvetica Neue"/>
                <a:ea typeface="Helvetica Neue"/>
                <a:cs typeface="Helvetica Neue"/>
                <a:sym typeface="Helvetica Neue"/>
              </a:rPr>
              <a:t>object</a:t>
            </a:r>
            <a:endParaRPr sz="1700">
              <a:solidFill>
                <a:srgbClr val="000000"/>
              </a:solidFill>
              <a:latin typeface="Helvetica Neue"/>
              <a:ea typeface="Helvetica Neue"/>
              <a:cs typeface="Helvetica Neue"/>
              <a:sym typeface="Helvetica Neue"/>
            </a:endParaRPr>
          </a:p>
          <a:p>
            <a:pPr marL="342900" lvl="0" indent="-273050" algn="l" rtl="0">
              <a:spcBef>
                <a:spcPts val="0"/>
              </a:spcBef>
              <a:spcAft>
                <a:spcPts val="0"/>
              </a:spcAft>
              <a:buClr>
                <a:srgbClr val="000000"/>
              </a:buClr>
              <a:buSzPts val="1700"/>
              <a:buFont typeface="Helvetica Neue"/>
              <a:buChar char="●"/>
            </a:pPr>
            <a:r>
              <a:rPr lang="en-US" sz="1700">
                <a:solidFill>
                  <a:srgbClr val="000000"/>
                </a:solidFill>
                <a:latin typeface="Courier New"/>
                <a:ea typeface="Courier New"/>
                <a:cs typeface="Courier New"/>
                <a:sym typeface="Courier New"/>
              </a:rPr>
              <a:t>lifecycle</a:t>
            </a:r>
            <a:r>
              <a:rPr lang="en-US" sz="1700">
                <a:solidFill>
                  <a:srgbClr val="000000"/>
                </a:solidFill>
                <a:latin typeface="Helvetica Neue"/>
                <a:ea typeface="Helvetica Neue"/>
                <a:cs typeface="Helvetica Neue"/>
                <a:sym typeface="Helvetica Neue"/>
              </a:rPr>
              <a:t> controls how resources are modified when configuration changes</a:t>
            </a:r>
            <a:endParaRPr sz="1700">
              <a:solidFill>
                <a:srgbClr val="000000"/>
              </a:solidFill>
              <a:latin typeface="Helvetica Neue"/>
              <a:ea typeface="Helvetica Neue"/>
              <a:cs typeface="Helvetica Neue"/>
              <a:sym typeface="Helvetica Neue"/>
            </a:endParaRPr>
          </a:p>
          <a:p>
            <a:pPr marL="342900" lvl="0" indent="-273050" algn="l" rtl="0">
              <a:spcBef>
                <a:spcPts val="0"/>
              </a:spcBef>
              <a:spcAft>
                <a:spcPts val="0"/>
              </a:spcAft>
              <a:buClr>
                <a:srgbClr val="000000"/>
              </a:buClr>
              <a:buSzPts val="1700"/>
              <a:buFont typeface="Helvetica Neue"/>
              <a:buChar char="●"/>
            </a:pPr>
            <a:r>
              <a:rPr lang="en-US" sz="1700">
                <a:solidFill>
                  <a:srgbClr val="000000"/>
                </a:solidFill>
                <a:latin typeface="Courier New"/>
                <a:ea typeface="Courier New"/>
                <a:cs typeface="Courier New"/>
                <a:sym typeface="Courier New"/>
              </a:rPr>
              <a:t>for_each</a:t>
            </a:r>
            <a:r>
              <a:rPr lang="en-US" sz="1700">
                <a:solidFill>
                  <a:srgbClr val="000000"/>
                </a:solidFill>
                <a:latin typeface="Helvetica Neue"/>
                <a:ea typeface="Helvetica Neue"/>
                <a:cs typeface="Helvetica Neue"/>
                <a:sym typeface="Helvetica Neue"/>
              </a:rPr>
              <a:t> is like count except it iterates over a set (unordered list) or map, has </a:t>
            </a:r>
            <a:r>
              <a:rPr lang="en-US" sz="1700">
                <a:solidFill>
                  <a:srgbClr val="000000"/>
                </a:solidFill>
                <a:latin typeface="Courier New"/>
                <a:ea typeface="Courier New"/>
                <a:cs typeface="Courier New"/>
                <a:sym typeface="Courier New"/>
              </a:rPr>
              <a:t>each.key</a:t>
            </a:r>
            <a:r>
              <a:rPr lang="en-US" sz="1700">
                <a:solidFill>
                  <a:srgbClr val="000000"/>
                </a:solidFill>
                <a:latin typeface="Helvetica Neue"/>
                <a:ea typeface="Helvetica Neue"/>
                <a:cs typeface="Helvetica Neue"/>
                <a:sym typeface="Helvetica Neue"/>
              </a:rPr>
              <a:t>, </a:t>
            </a:r>
            <a:r>
              <a:rPr lang="en-US" sz="1700">
                <a:solidFill>
                  <a:srgbClr val="000000"/>
                </a:solidFill>
                <a:latin typeface="Courier New"/>
                <a:ea typeface="Courier New"/>
                <a:cs typeface="Courier New"/>
                <a:sym typeface="Courier New"/>
              </a:rPr>
              <a:t>each.value</a:t>
            </a:r>
            <a:r>
              <a:rPr lang="en-US" sz="1700">
                <a:solidFill>
                  <a:srgbClr val="000000"/>
                </a:solidFill>
                <a:latin typeface="Helvetica Neue"/>
                <a:ea typeface="Helvetica Neue"/>
                <a:cs typeface="Helvetica Neue"/>
                <a:sym typeface="Helvetica Neue"/>
              </a:rPr>
              <a:t> instead of </a:t>
            </a:r>
            <a:r>
              <a:rPr lang="en-US" sz="1700">
                <a:solidFill>
                  <a:srgbClr val="000000"/>
                </a:solidFill>
                <a:latin typeface="Courier New"/>
                <a:ea typeface="Courier New"/>
                <a:cs typeface="Courier New"/>
                <a:sym typeface="Courier New"/>
              </a:rPr>
              <a:t>count.index</a:t>
            </a:r>
            <a:r>
              <a:rPr lang="en-US" sz="1700">
                <a:solidFill>
                  <a:srgbClr val="000000"/>
                </a:solidFill>
                <a:latin typeface="Helvetica Neue"/>
                <a:ea typeface="Helvetica Neue"/>
                <a:cs typeface="Helvetica Neue"/>
                <a:sym typeface="Helvetica Neue"/>
              </a:rPr>
              <a:t> to refer to each index</a:t>
            </a:r>
            <a:endParaRPr sz="1700">
              <a:solidFill>
                <a:srgbClr val="000000"/>
              </a:solidFill>
              <a:latin typeface="Helvetica Neue"/>
              <a:ea typeface="Helvetica Neue"/>
              <a:cs typeface="Helvetica Neue"/>
              <a:sym typeface="Helvetica Neue"/>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Meta-arguments</a:t>
            </a:r>
            <a:endParaRPr sz="2300" b="1">
              <a:latin typeface="Helvetica Neue"/>
              <a:ea typeface="Helvetica Neue"/>
              <a:cs typeface="Helvetica Neue"/>
              <a:sym typeface="Helvetica Neue"/>
            </a:endParaRPr>
          </a:p>
        </p:txBody>
      </p:sp>
      <p:sp>
        <p:nvSpPr>
          <p:cNvPr id="843" name="Google Shape;843;p11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106</a:t>
            </a:fld>
            <a:endParaRPr/>
          </a:p>
        </p:txBody>
      </p:sp>
      <p:sp>
        <p:nvSpPr>
          <p:cNvPr id="844" name="Google Shape;844;p119"/>
          <p:cNvSpPr txBox="1"/>
          <p:nvPr/>
        </p:nvSpPr>
        <p:spPr>
          <a:xfrm>
            <a:off x="556050" y="984656"/>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Clr>
                <a:srgbClr val="000000"/>
              </a:buClr>
              <a:buSzPts val="1800"/>
              <a:buFont typeface="Helvetica Neue"/>
              <a:buChar char="●"/>
            </a:pPr>
            <a:r>
              <a:rPr lang="en-US" sz="1800">
                <a:latin typeface="Courier New"/>
                <a:ea typeface="Courier New"/>
                <a:cs typeface="Courier New"/>
                <a:sym typeface="Courier New"/>
              </a:rPr>
              <a:t>providers</a:t>
            </a:r>
            <a:r>
              <a:rPr lang="en-US" sz="1800">
                <a:latin typeface="Helvetica Neue"/>
                <a:ea typeface="Helvetica Neue"/>
                <a:cs typeface="Helvetica Neue"/>
                <a:sym typeface="Helvetica Neue"/>
              </a:rPr>
              <a:t> and </a:t>
            </a:r>
            <a:r>
              <a:rPr lang="en-US" sz="1800">
                <a:latin typeface="Courier New"/>
                <a:ea typeface="Courier New"/>
                <a:cs typeface="Courier New"/>
                <a:sym typeface="Courier New"/>
              </a:rPr>
              <a:t>provider</a:t>
            </a:r>
            <a:r>
              <a:rPr lang="en-US" sz="1800">
                <a:latin typeface="Helvetica Neue"/>
                <a:ea typeface="Helvetica Neue"/>
                <a:cs typeface="Helvetica Neue"/>
                <a:sym typeface="Helvetica Neue"/>
              </a:rPr>
              <a:t> are used when dealing with multiple providers in the same configuration</a:t>
            </a:r>
            <a:endParaRPr sz="1800">
              <a:solidFill>
                <a:srgbClr val="000000"/>
              </a:solidFill>
              <a:latin typeface="Helvetica Neue"/>
              <a:ea typeface="Helvetica Neue"/>
              <a:cs typeface="Helvetica Neue"/>
              <a:sym typeface="Helvetica Neue"/>
            </a:endParaRPr>
          </a:p>
        </p:txBody>
      </p:sp>
      <p:pic>
        <p:nvPicPr>
          <p:cNvPr id="845" name="Google Shape;845;p119"/>
          <p:cNvPicPr preferRelativeResize="0"/>
          <p:nvPr/>
        </p:nvPicPr>
        <p:blipFill>
          <a:blip r:embed="rId3">
            <a:alphaModFix/>
          </a:blip>
          <a:stretch>
            <a:fillRect/>
          </a:stretch>
        </p:blipFill>
        <p:spPr>
          <a:xfrm>
            <a:off x="1388588" y="1620338"/>
            <a:ext cx="2204967" cy="3319931"/>
          </a:xfrm>
          <a:prstGeom prst="rect">
            <a:avLst/>
          </a:prstGeom>
          <a:noFill/>
          <a:ln>
            <a:noFill/>
          </a:ln>
        </p:spPr>
      </p:pic>
      <p:pic>
        <p:nvPicPr>
          <p:cNvPr id="846" name="Google Shape;846;p119"/>
          <p:cNvPicPr preferRelativeResize="0"/>
          <p:nvPr/>
        </p:nvPicPr>
        <p:blipFill>
          <a:blip r:embed="rId4">
            <a:alphaModFix/>
          </a:blip>
          <a:stretch>
            <a:fillRect/>
          </a:stretch>
        </p:blipFill>
        <p:spPr>
          <a:xfrm>
            <a:off x="3707855" y="1620338"/>
            <a:ext cx="4084865" cy="337786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2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Upgrading from v0.11 to v0.12</a:t>
            </a:r>
            <a:endParaRPr sz="2300" b="1">
              <a:latin typeface="Helvetica Neue"/>
              <a:ea typeface="Helvetica Neue"/>
              <a:cs typeface="Helvetica Neue"/>
              <a:sym typeface="Helvetica Neue"/>
            </a:endParaRPr>
          </a:p>
        </p:txBody>
      </p:sp>
      <p:sp>
        <p:nvSpPr>
          <p:cNvPr id="852" name="Google Shape;852;p12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107</a:t>
            </a:fld>
            <a:endParaRPr/>
          </a:p>
        </p:txBody>
      </p:sp>
      <p:sp>
        <p:nvSpPr>
          <p:cNvPr id="853" name="Google Shape;853;p120"/>
          <p:cNvSpPr txBox="1"/>
          <p:nvPr/>
        </p:nvSpPr>
        <p:spPr>
          <a:xfrm>
            <a:off x="556050" y="984656"/>
            <a:ext cx="8143800" cy="552300"/>
          </a:xfrm>
          <a:prstGeom prst="rect">
            <a:avLst/>
          </a:prstGeom>
          <a:noFill/>
          <a:ln>
            <a:noFill/>
          </a:ln>
        </p:spPr>
        <p:txBody>
          <a:bodyPr spcFirstLastPara="1" wrap="square" lIns="68575" tIns="68575" rIns="68575" bIns="68575" anchor="t" anchorCtr="0">
            <a:noAutofit/>
          </a:bodyPr>
          <a:lstStyle/>
          <a:p>
            <a:pPr marL="342900" lvl="0" indent="-279400" algn="l" rtl="0">
              <a:spcBef>
                <a:spcPts val="0"/>
              </a:spcBef>
              <a:spcAft>
                <a:spcPts val="0"/>
              </a:spcAft>
              <a:buClr>
                <a:srgbClr val="000000"/>
              </a:buClr>
              <a:buSzPts val="1800"/>
              <a:buFont typeface="Helvetica Neue"/>
              <a:buChar char="●"/>
            </a:pPr>
            <a:r>
              <a:rPr lang="en-US" sz="1800">
                <a:latin typeface="Helvetica Neue"/>
                <a:ea typeface="Helvetica Neue"/>
                <a:cs typeface="Helvetica Neue"/>
                <a:sym typeface="Helvetica Neue"/>
              </a:rPr>
              <a:t>Full details at: </a:t>
            </a:r>
            <a:r>
              <a:rPr lang="en-US" sz="1800" u="sng">
                <a:solidFill>
                  <a:srgbClr val="0563C1"/>
                </a:solidFill>
                <a:latin typeface="Helvetica Neue"/>
                <a:ea typeface="Helvetica Neue"/>
                <a:cs typeface="Helvetica Neue"/>
                <a:sym typeface="Helvetica Neue"/>
                <a:hlinkClick r:id="rId3"/>
              </a:rPr>
              <a:t>https://www.terraform.io/upgrade-guides/0-12.html</a:t>
            </a:r>
            <a:endParaRPr sz="1800">
              <a:solidFill>
                <a:srgbClr val="000000"/>
              </a:solidFill>
              <a:latin typeface="Helvetica Neue"/>
              <a:ea typeface="Helvetica Neue"/>
              <a:cs typeface="Helvetica Neue"/>
              <a:sym typeface="Helvetica Neue"/>
            </a:endParaRPr>
          </a:p>
          <a:p>
            <a:pPr marL="342900" lvl="0" indent="-2794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Upgrade to v0.11.14 first and run </a:t>
            </a:r>
            <a:r>
              <a:rPr lang="en-US" sz="1800">
                <a:solidFill>
                  <a:srgbClr val="000000"/>
                </a:solidFill>
                <a:latin typeface="Courier New"/>
                <a:ea typeface="Courier New"/>
                <a:cs typeface="Courier New"/>
                <a:sym typeface="Courier New"/>
              </a:rPr>
              <a:t>terraform init</a:t>
            </a:r>
            <a:r>
              <a:rPr lang="en-US" sz="1800">
                <a:solidFill>
                  <a:srgbClr val="000000"/>
                </a:solidFill>
                <a:latin typeface="Helvetica Neue"/>
                <a:ea typeface="Helvetica Neue"/>
                <a:cs typeface="Helvetica Neue"/>
                <a:sym typeface="Helvetica Neue"/>
              </a:rPr>
              <a:t>, </a:t>
            </a:r>
            <a:r>
              <a:rPr lang="en-US" sz="1800">
                <a:solidFill>
                  <a:srgbClr val="000000"/>
                </a:solidFill>
                <a:latin typeface="Courier New"/>
                <a:ea typeface="Courier New"/>
                <a:cs typeface="Courier New"/>
                <a:sym typeface="Courier New"/>
              </a:rPr>
              <a:t>terraform apply</a:t>
            </a:r>
            <a:r>
              <a:rPr lang="en-US" sz="1800">
                <a:solidFill>
                  <a:srgbClr val="000000"/>
                </a:solidFill>
                <a:latin typeface="Helvetica Neue"/>
                <a:ea typeface="Helvetica Neue"/>
                <a:cs typeface="Helvetica Neue"/>
                <a:sym typeface="Helvetica Neue"/>
              </a:rPr>
              <a:t>, and </a:t>
            </a:r>
            <a:r>
              <a:rPr lang="en-US" sz="1800">
                <a:solidFill>
                  <a:srgbClr val="000000"/>
                </a:solidFill>
                <a:latin typeface="Courier New"/>
                <a:ea typeface="Courier New"/>
                <a:cs typeface="Courier New"/>
                <a:sym typeface="Courier New"/>
              </a:rPr>
              <a:t>terraform 0.12checklist</a:t>
            </a:r>
            <a:r>
              <a:rPr lang="en-US" sz="1800">
                <a:solidFill>
                  <a:srgbClr val="000000"/>
                </a:solidFill>
                <a:latin typeface="Helvetica Neue"/>
                <a:ea typeface="Helvetica Neue"/>
                <a:cs typeface="Helvetica Neue"/>
                <a:sym typeface="Helvetica Neue"/>
              </a:rPr>
              <a:t> (this command makes suggestions for things to change before running automated upgrade command)</a:t>
            </a:r>
            <a:endParaRPr sz="1800">
              <a:solidFill>
                <a:srgbClr val="000000"/>
              </a:solidFill>
              <a:latin typeface="Helvetica Neue"/>
              <a:ea typeface="Helvetica Neue"/>
              <a:cs typeface="Helvetica Neue"/>
              <a:sym typeface="Helvetica Neue"/>
            </a:endParaRPr>
          </a:p>
          <a:p>
            <a:pPr marL="342900" lvl="0" indent="-2794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If the output of </a:t>
            </a:r>
            <a:r>
              <a:rPr lang="en-US" sz="1800">
                <a:solidFill>
                  <a:srgbClr val="000000"/>
                </a:solidFill>
                <a:latin typeface="Courier New"/>
                <a:ea typeface="Courier New"/>
                <a:cs typeface="Courier New"/>
                <a:sym typeface="Courier New"/>
              </a:rPr>
              <a:t>terraform 0.12checklist</a:t>
            </a:r>
            <a:r>
              <a:rPr lang="en-US" sz="1800">
                <a:solidFill>
                  <a:srgbClr val="000000"/>
                </a:solidFill>
                <a:latin typeface="Helvetica Neue"/>
                <a:ea typeface="Helvetica Neue"/>
                <a:cs typeface="Helvetica Neue"/>
                <a:sym typeface="Helvetica Neue"/>
              </a:rPr>
              <a:t> suggests some updates, complete them and rerun it and verify no other tasks are suggested</a:t>
            </a:r>
            <a:endParaRPr sz="1800">
              <a:solidFill>
                <a:srgbClr val="000000"/>
              </a:solidFill>
              <a:latin typeface="Helvetica Neue"/>
              <a:ea typeface="Helvetica Neue"/>
              <a:cs typeface="Helvetica Neue"/>
              <a:sym typeface="Helvetica Neue"/>
            </a:endParaRPr>
          </a:p>
          <a:p>
            <a:pPr marL="342900" lvl="0" indent="-2794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Then run the automated </a:t>
            </a:r>
            <a:r>
              <a:rPr lang="en-US" sz="1800">
                <a:solidFill>
                  <a:srgbClr val="000000"/>
                </a:solidFill>
                <a:latin typeface="Courier New"/>
                <a:ea typeface="Courier New"/>
                <a:cs typeface="Courier New"/>
                <a:sym typeface="Courier New"/>
              </a:rPr>
              <a:t>terraform 0.12upgrade</a:t>
            </a:r>
            <a:r>
              <a:rPr lang="en-US" sz="1800">
                <a:solidFill>
                  <a:srgbClr val="000000"/>
                </a:solidFill>
                <a:latin typeface="Helvetica Neue"/>
                <a:ea typeface="Helvetica Neue"/>
                <a:cs typeface="Helvetica Neue"/>
                <a:sym typeface="Helvetica Neue"/>
              </a:rPr>
              <a:t> command, then check automatically updated files for </a:t>
            </a:r>
            <a:r>
              <a:rPr lang="en-US" sz="1800">
                <a:solidFill>
                  <a:srgbClr val="000000"/>
                </a:solidFill>
                <a:latin typeface="Courier New"/>
                <a:ea typeface="Courier New"/>
                <a:cs typeface="Courier New"/>
                <a:sym typeface="Courier New"/>
              </a:rPr>
              <a:t>TF-UPGRADE-TODO </a:t>
            </a:r>
            <a:r>
              <a:rPr lang="en-US" sz="1800">
                <a:solidFill>
                  <a:srgbClr val="000000"/>
                </a:solidFill>
                <a:latin typeface="Helvetica Neue"/>
                <a:ea typeface="Helvetica Neue"/>
                <a:cs typeface="Helvetica Neue"/>
                <a:sym typeface="Helvetica Neue"/>
              </a:rPr>
              <a:t>markers/comments and make </a:t>
            </a:r>
            <a:r>
              <a:rPr lang="en-US" sz="1800">
                <a:latin typeface="Helvetica Neue"/>
                <a:ea typeface="Helvetica Neue"/>
                <a:cs typeface="Helvetica Neue"/>
                <a:sym typeface="Helvetica Neue"/>
              </a:rPr>
              <a:t>required</a:t>
            </a:r>
            <a:r>
              <a:rPr lang="en-US" sz="1800">
                <a:solidFill>
                  <a:srgbClr val="000000"/>
                </a:solidFill>
                <a:latin typeface="Helvetica Neue"/>
                <a:ea typeface="Helvetica Neue"/>
                <a:cs typeface="Helvetica Neue"/>
                <a:sym typeface="Helvetica Neue"/>
              </a:rPr>
              <a:t> changes</a:t>
            </a:r>
            <a:endParaRPr sz="1800">
              <a:solidFill>
                <a:srgbClr val="000000"/>
              </a:solidFill>
              <a:latin typeface="Helvetica Neue"/>
              <a:ea typeface="Helvetica Neue"/>
              <a:cs typeface="Helvetica Neue"/>
              <a:sym typeface="Helvetica Neue"/>
            </a:endParaRPr>
          </a:p>
          <a:p>
            <a:pPr marL="342900" lvl="0" indent="-279400" algn="l" rtl="0">
              <a:spcBef>
                <a:spcPts val="0"/>
              </a:spcBef>
              <a:spcAft>
                <a:spcPts val="0"/>
              </a:spcAft>
              <a:buClr>
                <a:srgbClr val="000000"/>
              </a:buClr>
              <a:buSzPts val="1800"/>
              <a:buFont typeface="Helvetica Neue"/>
              <a:buChar char="●"/>
            </a:pPr>
            <a:r>
              <a:rPr lang="en-US" sz="1800">
                <a:solidFill>
                  <a:srgbClr val="000000"/>
                </a:solidFill>
                <a:latin typeface="Helvetica Neue"/>
                <a:ea typeface="Helvetica Neue"/>
                <a:cs typeface="Helvetica Neue"/>
                <a:sym typeface="Helvetica Neue"/>
              </a:rPr>
              <a:t>Rerun </a:t>
            </a:r>
            <a:r>
              <a:rPr lang="en-US" sz="1800">
                <a:solidFill>
                  <a:srgbClr val="000000"/>
                </a:solidFill>
                <a:latin typeface="Courier New"/>
                <a:ea typeface="Courier New"/>
                <a:cs typeface="Courier New"/>
                <a:sym typeface="Courier New"/>
              </a:rPr>
              <a:t>terraform plan</a:t>
            </a:r>
            <a:r>
              <a:rPr lang="en-US" sz="1800">
                <a:solidFill>
                  <a:srgbClr val="000000"/>
                </a:solidFill>
                <a:latin typeface="Helvetica Neue"/>
                <a:ea typeface="Helvetica Neue"/>
                <a:cs typeface="Helvetica Neue"/>
                <a:sym typeface="Helvetica Neue"/>
              </a:rPr>
              <a:t> and verify no changes are required</a:t>
            </a:r>
            <a:endParaRPr sz="1800">
              <a:solidFill>
                <a:srgbClr val="000000"/>
              </a:solidFill>
              <a:latin typeface="Helvetica Neue"/>
              <a:ea typeface="Helvetica Neue"/>
              <a:cs typeface="Helvetica Neue"/>
              <a:sym typeface="Helvetica Neue"/>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2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859" name="Google Shape;859;p121"/>
          <p:cNvSpPr txBox="1">
            <a:spLocks noGrp="1"/>
          </p:cNvSpPr>
          <p:nvPr>
            <p:ph type="body" idx="1"/>
          </p:nvPr>
        </p:nvSpPr>
        <p:spPr>
          <a:xfrm>
            <a:off x="630000" y="1271484"/>
            <a:ext cx="7884000" cy="3238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a:solidFill>
                  <a:srgbClr val="000000"/>
                </a:solidFill>
              </a:rPr>
              <a:t>Backends are the concept that terraform uses to store state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Defaults to local tfstate file.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Others available:</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S3</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HTTP</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Consul</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Artifactory</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Etcd</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Terraform Enterprise</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etc...</a:t>
            </a:r>
            <a:endParaRPr>
              <a:solidFill>
                <a:srgbClr val="000000"/>
              </a:solidFill>
            </a:endParaRPr>
          </a:p>
        </p:txBody>
      </p:sp>
      <p:sp>
        <p:nvSpPr>
          <p:cNvPr id="860" name="Google Shape;860;p12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2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 S3</a:t>
            </a:r>
            <a:endParaRPr b="1">
              <a:latin typeface="Helvetica Neue"/>
              <a:ea typeface="Helvetica Neue"/>
              <a:cs typeface="Helvetica Neue"/>
              <a:sym typeface="Helvetica Neue"/>
            </a:endParaRPr>
          </a:p>
        </p:txBody>
      </p:sp>
      <p:sp>
        <p:nvSpPr>
          <p:cNvPr id="866" name="Google Shape;866;p122"/>
          <p:cNvSpPr txBox="1">
            <a:spLocks noGrp="1"/>
          </p:cNvSpPr>
          <p:nvPr>
            <p:ph type="body" idx="1"/>
          </p:nvPr>
        </p:nvSpPr>
        <p:spPr>
          <a:xfrm>
            <a:off x="630000" y="1314375"/>
            <a:ext cx="7884000" cy="2879700"/>
          </a:xfrm>
          <a:prstGeom prst="rect">
            <a:avLst/>
          </a:prstGeom>
          <a:noFill/>
          <a:ln>
            <a:noFill/>
          </a:ln>
        </p:spPr>
        <p:txBody>
          <a:bodyPr spcFirstLastPara="1" wrap="square" lIns="0" tIns="35100" rIns="68575" bIns="34275" anchor="t" anchorCtr="0">
            <a:noAutofit/>
          </a:bodyPr>
          <a:lstStyle/>
          <a:p>
            <a:pPr marL="0" marR="0" lvl="0" indent="0" algn="l" rtl="0">
              <a:lnSpc>
                <a:spcPct val="115000"/>
              </a:lnSpc>
              <a:spcBef>
                <a:spcPts val="0"/>
              </a:spcBef>
              <a:spcAft>
                <a:spcPts val="0"/>
              </a:spcAft>
              <a:buNone/>
            </a:pPr>
            <a:r>
              <a:rPr lang="en-US">
                <a:solidFill>
                  <a:srgbClr val="000000"/>
                </a:solidFill>
              </a:rPr>
              <a:t>Because this course is about Terraform with AWS specifically, let’s talk about the S3 state backend:</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Uses a bucket and path to an object (the state file) in the bucket for a central place to store state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Supports locking using an AWS Dynamo DB table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See </a:t>
            </a:r>
            <a:r>
              <a:rPr lang="en-US" u="sng">
                <a:solidFill>
                  <a:schemeClr val="hlink"/>
                </a:solidFill>
                <a:hlinkClick r:id="rId3"/>
              </a:rPr>
              <a:t>https://www.terraform.io/docs/backends/types/s3.html</a:t>
            </a:r>
            <a:r>
              <a:rPr lang="en-US">
                <a:solidFill>
                  <a:srgbClr val="000000"/>
                </a:solidFill>
              </a:rPr>
              <a:t> for more info</a:t>
            </a:r>
            <a:endParaRPr>
              <a:solidFill>
                <a:srgbClr val="000000"/>
              </a:solidFill>
            </a:endParaRPr>
          </a:p>
        </p:txBody>
      </p:sp>
      <p:sp>
        <p:nvSpPr>
          <p:cNvPr id="867" name="Google Shape;867;p12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Class Structure</a:t>
            </a:r>
            <a:endParaRPr b="1">
              <a:latin typeface="Helvetica Neue"/>
              <a:ea typeface="Helvetica Neue"/>
              <a:cs typeface="Helvetica Neue"/>
              <a:sym typeface="Helvetica Neue"/>
            </a:endParaRPr>
          </a:p>
        </p:txBody>
      </p:sp>
      <p:sp>
        <p:nvSpPr>
          <p:cNvPr id="133" name="Google Shape;133;p2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a:t>
            </a:fld>
            <a:endParaRPr/>
          </a:p>
        </p:txBody>
      </p:sp>
      <p:grpSp>
        <p:nvGrpSpPr>
          <p:cNvPr id="134" name="Google Shape;134;p23"/>
          <p:cNvGrpSpPr/>
          <p:nvPr/>
        </p:nvGrpSpPr>
        <p:grpSpPr>
          <a:xfrm>
            <a:off x="3164287" y="1297763"/>
            <a:ext cx="2815426" cy="3086330"/>
            <a:chOff x="6768000" y="1794450"/>
            <a:chExt cx="3753901" cy="4115107"/>
          </a:xfrm>
        </p:grpSpPr>
        <p:cxnSp>
          <p:nvCxnSpPr>
            <p:cNvPr id="135" name="Google Shape;135;p23"/>
            <p:cNvCxnSpPr>
              <a:stCxn id="136" idx="2"/>
              <a:endCxn id="137" idx="0"/>
            </p:cNvCxnSpPr>
            <p:nvPr/>
          </p:nvCxnSpPr>
          <p:spPr>
            <a:xfrm>
              <a:off x="8644950" y="2756550"/>
              <a:ext cx="0" cy="614400"/>
            </a:xfrm>
            <a:prstGeom prst="straightConnector1">
              <a:avLst/>
            </a:prstGeom>
            <a:noFill/>
            <a:ln w="9525" cap="flat" cmpd="sng">
              <a:solidFill>
                <a:srgbClr val="000000"/>
              </a:solidFill>
              <a:prstDash val="solid"/>
              <a:round/>
              <a:headEnd type="none" w="sm" len="sm"/>
              <a:tailEnd type="none" w="sm" len="sm"/>
            </a:ln>
          </p:spPr>
        </p:cxnSp>
        <p:cxnSp>
          <p:nvCxnSpPr>
            <p:cNvPr id="138" name="Google Shape;138;p23"/>
            <p:cNvCxnSpPr>
              <a:stCxn id="137" idx="2"/>
              <a:endCxn id="139" idx="0"/>
            </p:cNvCxnSpPr>
            <p:nvPr/>
          </p:nvCxnSpPr>
          <p:spPr>
            <a:xfrm>
              <a:off x="8644950" y="4333076"/>
              <a:ext cx="0" cy="614400"/>
            </a:xfrm>
            <a:prstGeom prst="straightConnector1">
              <a:avLst/>
            </a:prstGeom>
            <a:noFill/>
            <a:ln w="9525" cap="flat" cmpd="sng">
              <a:solidFill>
                <a:srgbClr val="000000"/>
              </a:solidFill>
              <a:prstDash val="solid"/>
              <a:round/>
              <a:headEnd type="none" w="sm" len="sm"/>
              <a:tailEnd type="none" w="sm" len="sm"/>
            </a:ln>
          </p:spPr>
        </p:cxnSp>
        <p:sp>
          <p:nvSpPr>
            <p:cNvPr id="136" name="Google Shape;136;p23"/>
            <p:cNvSpPr txBox="1"/>
            <p:nvPr/>
          </p:nvSpPr>
          <p:spPr>
            <a:xfrm>
              <a:off x="6768000" y="1794450"/>
              <a:ext cx="3753900" cy="962100"/>
            </a:xfrm>
            <a:prstGeom prst="rect">
              <a:avLst/>
            </a:prstGeom>
            <a:solidFill>
              <a:srgbClr val="FB8C00"/>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solidFill>
                    <a:srgbClr val="000000"/>
                  </a:solidFill>
                  <a:latin typeface="Calibri"/>
                  <a:ea typeface="Calibri"/>
                  <a:cs typeface="Calibri"/>
                  <a:sym typeface="Calibri"/>
                </a:rPr>
                <a:t>Discussion</a:t>
              </a:r>
              <a:endParaRPr sz="1800" b="1">
                <a:solidFill>
                  <a:srgbClr val="000000"/>
                </a:solidFill>
                <a:latin typeface="Calibri"/>
                <a:ea typeface="Calibri"/>
                <a:cs typeface="Calibri"/>
                <a:sym typeface="Calibri"/>
              </a:endParaRPr>
            </a:p>
          </p:txBody>
        </p:sp>
        <p:sp>
          <p:nvSpPr>
            <p:cNvPr id="137" name="Google Shape;137;p23"/>
            <p:cNvSpPr txBox="1"/>
            <p:nvPr/>
          </p:nvSpPr>
          <p:spPr>
            <a:xfrm>
              <a:off x="6768000" y="3370976"/>
              <a:ext cx="3753900" cy="962100"/>
            </a:xfrm>
            <a:prstGeom prst="rect">
              <a:avLst/>
            </a:prstGeom>
            <a:solidFill>
              <a:srgbClr val="F46524"/>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solidFill>
                    <a:srgbClr val="000000"/>
                  </a:solidFill>
                  <a:latin typeface="Calibri"/>
                  <a:ea typeface="Calibri"/>
                  <a:cs typeface="Calibri"/>
                  <a:sym typeface="Calibri"/>
                </a:rPr>
                <a:t>Exercises</a:t>
              </a:r>
              <a:endParaRPr sz="1800" b="1">
                <a:solidFill>
                  <a:srgbClr val="000000"/>
                </a:solidFill>
                <a:latin typeface="Calibri"/>
                <a:ea typeface="Calibri"/>
                <a:cs typeface="Calibri"/>
                <a:sym typeface="Calibri"/>
              </a:endParaRPr>
            </a:p>
          </p:txBody>
        </p:sp>
        <p:sp>
          <p:nvSpPr>
            <p:cNvPr id="139" name="Google Shape;139;p23"/>
            <p:cNvSpPr txBox="1"/>
            <p:nvPr/>
          </p:nvSpPr>
          <p:spPr>
            <a:xfrm>
              <a:off x="6768001" y="4947457"/>
              <a:ext cx="3753900" cy="962100"/>
            </a:xfrm>
            <a:prstGeom prst="rect">
              <a:avLst/>
            </a:prstGeom>
            <a:solidFill>
              <a:srgbClr val="FF0000"/>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solidFill>
                    <a:srgbClr val="000000"/>
                  </a:solidFill>
                  <a:latin typeface="Calibri"/>
                  <a:ea typeface="Calibri"/>
                  <a:cs typeface="Calibri"/>
                  <a:sym typeface="Calibri"/>
                </a:rPr>
                <a:t>Experiments</a:t>
              </a:r>
              <a:endParaRPr sz="1800" b="1">
                <a:solidFill>
                  <a:srgbClr val="000000"/>
                </a:solidFill>
                <a:latin typeface="Calibri"/>
                <a:ea typeface="Calibri"/>
                <a:cs typeface="Calibri"/>
                <a:sym typeface="Calibri"/>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2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Exercise 10: S3 Backends</a:t>
            </a:r>
            <a:endParaRPr sz="2300" b="1">
              <a:latin typeface="Helvetica Neue"/>
              <a:ea typeface="Helvetica Neue"/>
              <a:cs typeface="Helvetica Neue"/>
              <a:sym typeface="Helvetica Neue"/>
            </a:endParaRPr>
          </a:p>
        </p:txBody>
      </p:sp>
      <p:sp>
        <p:nvSpPr>
          <p:cNvPr id="873" name="Google Shape;873;p123"/>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10</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874" name="Google Shape;874;p12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2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Exercise 11: Running an Application in AWS</a:t>
            </a:r>
            <a:endParaRPr sz="2300" b="1">
              <a:latin typeface="Helvetica Neue"/>
              <a:ea typeface="Helvetica Neue"/>
              <a:cs typeface="Helvetica Neue"/>
              <a:sym typeface="Helvetica Neue"/>
            </a:endParaRPr>
          </a:p>
        </p:txBody>
      </p:sp>
      <p:sp>
        <p:nvSpPr>
          <p:cNvPr id="880" name="Google Shape;880;p124"/>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11</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881" name="Google Shape;881;p12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2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a:t>
            </a:r>
            <a:endParaRPr b="1">
              <a:latin typeface="Helvetica Neue"/>
              <a:ea typeface="Helvetica Neue"/>
              <a:cs typeface="Helvetica Neue"/>
              <a:sym typeface="Helvetica Neue"/>
            </a:endParaRPr>
          </a:p>
        </p:txBody>
      </p:sp>
      <p:sp>
        <p:nvSpPr>
          <p:cNvPr id="887" name="Google Shape;887;p125"/>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chemeClr val="dk1"/>
              </a:buClr>
              <a:buSzPts val="1800"/>
              <a:buChar char="●"/>
            </a:pPr>
            <a:r>
              <a:rPr lang="en-US">
                <a:solidFill>
                  <a:srgbClr val="000000"/>
                </a:solidFill>
              </a:rPr>
              <a:t>Let’s discuss some idea for experiments</a:t>
            </a:r>
            <a:endParaRPr>
              <a:solidFill>
                <a:srgbClr val="000000"/>
              </a:solidFill>
            </a:endParaRPr>
          </a:p>
          <a:p>
            <a:pPr marL="685800" marR="0" lvl="1" indent="-279400" algn="l" rtl="0">
              <a:lnSpc>
                <a:spcPct val="115000"/>
              </a:lnSpc>
              <a:spcBef>
                <a:spcPts val="0"/>
              </a:spcBef>
              <a:spcAft>
                <a:spcPts val="0"/>
              </a:spcAft>
              <a:buClr>
                <a:schemeClr val="dk1"/>
              </a:buClr>
              <a:buSzPts val="1800"/>
              <a:buChar char="○"/>
            </a:pPr>
            <a:r>
              <a:rPr lang="en-US" sz="1800">
                <a:solidFill>
                  <a:srgbClr val="000000"/>
                </a:solidFill>
              </a:rPr>
              <a:t>You should be just about armed with all the knowledge you need to explore any part of Terraform you like, groups encouraged!</a:t>
            </a:r>
            <a:endParaRPr sz="1800">
              <a:solidFill>
                <a:srgbClr val="000000"/>
              </a:solidFill>
            </a:endParaRPr>
          </a:p>
          <a:p>
            <a:pPr marL="685800" marR="0" lvl="1" indent="-279400" algn="l" rtl="0">
              <a:lnSpc>
                <a:spcPct val="115000"/>
              </a:lnSpc>
              <a:spcBef>
                <a:spcPts val="0"/>
              </a:spcBef>
              <a:spcAft>
                <a:spcPts val="0"/>
              </a:spcAft>
              <a:buClr>
                <a:schemeClr val="dk1"/>
              </a:buClr>
              <a:buSzPts val="1800"/>
              <a:buChar char="○"/>
            </a:pPr>
            <a:r>
              <a:rPr lang="en-US" sz="1800">
                <a:solidFill>
                  <a:srgbClr val="000000"/>
                </a:solidFill>
              </a:rPr>
              <a:t>What would be most useful to your actual work?</a:t>
            </a:r>
            <a:endParaRPr sz="1800">
              <a:solidFill>
                <a:srgbClr val="000000"/>
              </a:solidFill>
            </a:endParaRPr>
          </a:p>
          <a:p>
            <a:pPr marL="0" marR="0" lvl="0" indent="0" algn="l" rtl="0">
              <a:lnSpc>
                <a:spcPct val="115000"/>
              </a:lnSpc>
              <a:spcBef>
                <a:spcPts val="0"/>
              </a:spcBef>
              <a:spcAft>
                <a:spcPts val="0"/>
              </a:spcAft>
              <a:buNone/>
            </a:pPr>
            <a:endParaRPr>
              <a:solidFill>
                <a:srgbClr val="000000"/>
              </a:solidFill>
            </a:endParaRPr>
          </a:p>
          <a:p>
            <a:pPr marL="0" lvl="0" indent="0" algn="l" rtl="0">
              <a:lnSpc>
                <a:spcPct val="115000"/>
              </a:lnSpc>
              <a:spcBef>
                <a:spcPts val="0"/>
              </a:spcBef>
              <a:spcAft>
                <a:spcPts val="0"/>
              </a:spcAft>
              <a:buNone/>
            </a:pPr>
            <a:endParaRPr>
              <a:solidFill>
                <a:schemeClr val="dk1"/>
              </a:solidFill>
            </a:endParaRPr>
          </a:p>
        </p:txBody>
      </p:sp>
      <p:sp>
        <p:nvSpPr>
          <p:cNvPr id="888" name="Google Shape;888;p12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2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Time–Some Ideas</a:t>
            </a:r>
            <a:endParaRPr b="1">
              <a:latin typeface="Helvetica Neue"/>
              <a:ea typeface="Helvetica Neue"/>
              <a:cs typeface="Helvetica Neue"/>
              <a:sym typeface="Helvetica Neue"/>
            </a:endParaRPr>
          </a:p>
        </p:txBody>
      </p:sp>
      <p:sp>
        <p:nvSpPr>
          <p:cNvPr id="894" name="Google Shape;894;p126"/>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sz="1800">
                <a:solidFill>
                  <a:srgbClr val="000000"/>
                </a:solidFill>
              </a:rPr>
              <a:t>How could you use Terraform from a server that has no internet access?</a:t>
            </a:r>
            <a:endParaRPr sz="1800">
              <a:solidFill>
                <a:srgbClr val="000000"/>
              </a:solidFill>
            </a:endParaRPr>
          </a:p>
          <a:p>
            <a:pPr marL="342900" marR="0" lvl="1" indent="-279400" algn="l" rtl="0">
              <a:lnSpc>
                <a:spcPct val="115000"/>
              </a:lnSpc>
              <a:spcBef>
                <a:spcPts val="0"/>
              </a:spcBef>
              <a:spcAft>
                <a:spcPts val="0"/>
              </a:spcAft>
              <a:buClr>
                <a:srgbClr val="000000"/>
              </a:buClr>
              <a:buSzPts val="1800"/>
              <a:buChar char="○"/>
            </a:pPr>
            <a:r>
              <a:rPr lang="en-US" sz="1800" b="1">
                <a:solidFill>
                  <a:srgbClr val="000000"/>
                </a:solidFill>
                <a:latin typeface="Consolas"/>
                <a:ea typeface="Consolas"/>
                <a:cs typeface="Consolas"/>
                <a:sym typeface="Consolas"/>
              </a:rPr>
              <a:t>terraform import</a:t>
            </a:r>
            <a:r>
              <a:rPr lang="en-US" sz="1800">
                <a:solidFill>
                  <a:srgbClr val="000000"/>
                </a:solidFill>
                <a:latin typeface="Consolas"/>
                <a:ea typeface="Consolas"/>
                <a:cs typeface="Consolas"/>
                <a:sym typeface="Consolas"/>
              </a:rPr>
              <a:t>, </a:t>
            </a:r>
            <a:r>
              <a:rPr lang="en-US" sz="1800" b="1">
                <a:solidFill>
                  <a:srgbClr val="000000"/>
                </a:solidFill>
                <a:latin typeface="Consolas"/>
                <a:ea typeface="Consolas"/>
                <a:cs typeface="Consolas"/>
                <a:sym typeface="Consolas"/>
              </a:rPr>
              <a:t>terraform graph</a:t>
            </a:r>
            <a:endParaRPr sz="1800" b="1">
              <a:solidFill>
                <a:srgbClr val="000000"/>
              </a:solidFill>
              <a:latin typeface="Consolas"/>
              <a:ea typeface="Consolas"/>
              <a:cs typeface="Consolas"/>
              <a:sym typeface="Consolas"/>
            </a:endParaRPr>
          </a:p>
          <a:p>
            <a:pPr marL="342900" marR="0" lvl="1" indent="-279400" algn="l" rtl="0">
              <a:lnSpc>
                <a:spcPct val="115000"/>
              </a:lnSpc>
              <a:spcBef>
                <a:spcPts val="0"/>
              </a:spcBef>
              <a:spcAft>
                <a:spcPts val="0"/>
              </a:spcAft>
              <a:buClr>
                <a:srgbClr val="000000"/>
              </a:buClr>
              <a:buSzPts val="1800"/>
              <a:buChar char="○"/>
            </a:pPr>
            <a:r>
              <a:rPr lang="en-US" sz="1800" b="1">
                <a:solidFill>
                  <a:srgbClr val="000000"/>
                </a:solidFill>
                <a:latin typeface="Consolas"/>
                <a:ea typeface="Consolas"/>
                <a:cs typeface="Consolas"/>
                <a:sym typeface="Consolas"/>
              </a:rPr>
              <a:t>tfenv</a:t>
            </a:r>
            <a:r>
              <a:rPr lang="en-US" sz="1800">
                <a:solidFill>
                  <a:srgbClr val="000000"/>
                </a:solidFill>
              </a:rPr>
              <a:t> for managing versions of the terraform binary</a:t>
            </a:r>
            <a:endParaRPr sz="1800">
              <a:solidFill>
                <a:srgbClr val="000000"/>
              </a:solidFill>
            </a:endParaRPr>
          </a:p>
          <a:p>
            <a:pPr marL="342900" marR="0" lvl="1" indent="-279400" algn="l" rtl="0">
              <a:lnSpc>
                <a:spcPct val="115000"/>
              </a:lnSpc>
              <a:spcBef>
                <a:spcPts val="0"/>
              </a:spcBef>
              <a:spcAft>
                <a:spcPts val="0"/>
              </a:spcAft>
              <a:buClr>
                <a:srgbClr val="000000"/>
              </a:buClr>
              <a:buSzPts val="1800"/>
              <a:buChar char="○"/>
            </a:pPr>
            <a:r>
              <a:rPr lang="en-US" sz="1800">
                <a:solidFill>
                  <a:srgbClr val="000000"/>
                </a:solidFill>
              </a:rPr>
              <a:t>new capabilities in 0.12, especially </a:t>
            </a:r>
            <a:r>
              <a:rPr lang="en-US" sz="1800" u="sng">
                <a:solidFill>
                  <a:schemeClr val="hlink"/>
                </a:solidFill>
                <a:hlinkClick r:id="rId3"/>
              </a:rPr>
              <a:t>https://www.terraform.io/docs/configuration/expressions.html</a:t>
            </a:r>
            <a:r>
              <a:rPr lang="en-US" sz="1800">
                <a:solidFill>
                  <a:srgbClr val="000000"/>
                </a:solidFill>
              </a:rPr>
              <a:t> </a:t>
            </a:r>
            <a:endParaRPr sz="1800">
              <a:solidFill>
                <a:srgbClr val="000000"/>
              </a:solidFill>
            </a:endParaRPr>
          </a:p>
          <a:p>
            <a:pPr marL="342900" marR="0" lvl="1" indent="-279400" algn="l" rtl="0">
              <a:lnSpc>
                <a:spcPct val="115000"/>
              </a:lnSpc>
              <a:spcBef>
                <a:spcPts val="0"/>
              </a:spcBef>
              <a:spcAft>
                <a:spcPts val="0"/>
              </a:spcAft>
              <a:buClr>
                <a:srgbClr val="000000"/>
              </a:buClr>
              <a:buSzPts val="1800"/>
              <a:buChar char="○"/>
            </a:pPr>
            <a:r>
              <a:rPr lang="en-US" sz="1800">
                <a:solidFill>
                  <a:srgbClr val="000000"/>
                </a:solidFill>
              </a:rPr>
              <a:t>Look at the </a:t>
            </a:r>
            <a:r>
              <a:rPr lang="en-US" sz="1800">
                <a:solidFill>
                  <a:srgbClr val="000000"/>
                </a:solidFill>
                <a:latin typeface="Consolas"/>
                <a:ea typeface="Consolas"/>
                <a:cs typeface="Consolas"/>
                <a:sym typeface="Consolas"/>
              </a:rPr>
              <a:t>student-environments</a:t>
            </a:r>
            <a:r>
              <a:rPr lang="en-US" sz="1800">
                <a:solidFill>
                  <a:srgbClr val="000000"/>
                </a:solidFill>
              </a:rPr>
              <a:t> terraform code in the repo. This is how I set up all of your student accounts/aliases in AWS in prep for this course. Can you identify ways that could be used to improve this terraform, especially in light of 0.12 capabilities?</a:t>
            </a:r>
            <a:endParaRPr sz="1800">
              <a:solidFill>
                <a:srgbClr val="000000"/>
              </a:solidFill>
            </a:endParaRPr>
          </a:p>
          <a:p>
            <a:pPr marL="342900" marR="0" lvl="1" indent="-279400" algn="l" rtl="0">
              <a:lnSpc>
                <a:spcPct val="115000"/>
              </a:lnSpc>
              <a:spcBef>
                <a:spcPts val="0"/>
              </a:spcBef>
              <a:spcAft>
                <a:spcPts val="0"/>
              </a:spcAft>
              <a:buClr>
                <a:srgbClr val="000000"/>
              </a:buClr>
              <a:buSzPts val="1800"/>
              <a:buChar char="○"/>
            </a:pPr>
            <a:r>
              <a:rPr lang="en-US" sz="1800">
                <a:solidFill>
                  <a:srgbClr val="000000"/>
                </a:solidFill>
              </a:rPr>
              <a:t>Terraform gotchas: </a:t>
            </a:r>
            <a:r>
              <a:rPr lang="en-US" sz="1800" u="sng">
                <a:solidFill>
                  <a:schemeClr val="hlink"/>
                </a:solidFill>
                <a:hlinkClick r:id="rId4"/>
              </a:rPr>
              <a:t>https://blog.gruntwork.io/terraform-tips-tricks-loops-if-statements-and-gotchas-f739bbae55f9</a:t>
            </a:r>
            <a:r>
              <a:rPr lang="en-US" sz="1800">
                <a:solidFill>
                  <a:srgbClr val="000000"/>
                </a:solidFill>
              </a:rPr>
              <a:t> and </a:t>
            </a:r>
            <a:r>
              <a:rPr lang="en-US" sz="1800" u="sng">
                <a:solidFill>
                  <a:schemeClr val="hlink"/>
                </a:solidFill>
                <a:hlinkClick r:id="rId5"/>
              </a:rPr>
              <a:t>https://heap.io/blog/engineering/terraform-gotchas</a:t>
            </a:r>
            <a:r>
              <a:rPr lang="en-US" sz="1800">
                <a:solidFill>
                  <a:srgbClr val="000000"/>
                </a:solidFill>
              </a:rPr>
              <a:t> </a:t>
            </a:r>
            <a:endParaRPr sz="1800">
              <a:solidFill>
                <a:srgbClr val="000000"/>
              </a:solidFill>
            </a:endParaRPr>
          </a:p>
          <a:p>
            <a:pPr marL="0" lvl="0" indent="0" algn="l" rtl="0">
              <a:lnSpc>
                <a:spcPct val="115000"/>
              </a:lnSpc>
              <a:spcBef>
                <a:spcPts val="0"/>
              </a:spcBef>
              <a:spcAft>
                <a:spcPts val="0"/>
              </a:spcAft>
              <a:buNone/>
            </a:pPr>
            <a:endParaRPr>
              <a:solidFill>
                <a:schemeClr val="dk1"/>
              </a:solidFill>
            </a:endParaRPr>
          </a:p>
        </p:txBody>
      </p:sp>
      <p:sp>
        <p:nvSpPr>
          <p:cNvPr id="895" name="Google Shape;895;p12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7"/>
          <p:cNvSpPr txBox="1">
            <a:spLocks noGrp="1"/>
          </p:cNvSpPr>
          <p:nvPr>
            <p:ph type="ctrTitle"/>
          </p:nvPr>
        </p:nvSpPr>
        <p:spPr>
          <a:xfrm>
            <a:off x="3620992" y="791936"/>
            <a:ext cx="5479200" cy="714300"/>
          </a:xfrm>
          <a:prstGeom prst="rect">
            <a:avLst/>
          </a:prstGeom>
          <a:noFill/>
          <a:ln>
            <a:noFill/>
          </a:ln>
        </p:spPr>
        <p:txBody>
          <a:bodyPr spcFirstLastPara="1" wrap="square" lIns="0" tIns="0" rIns="68575" bIns="27000" anchor="ctr" anchorCtr="0">
            <a:noAutofit/>
          </a:bodyPr>
          <a:lstStyle/>
          <a:p>
            <a:pPr marL="50800" lvl="0" indent="0" algn="ctr" rtl="0">
              <a:lnSpc>
                <a:spcPct val="100000"/>
              </a:lnSpc>
              <a:spcBef>
                <a:spcPts val="0"/>
              </a:spcBef>
              <a:spcAft>
                <a:spcPts val="0"/>
              </a:spcAft>
              <a:buClr>
                <a:srgbClr val="233445"/>
              </a:buClr>
              <a:buSzPts val="2400"/>
              <a:buFont typeface="Helvetica Neue Light"/>
              <a:buNone/>
            </a:pPr>
            <a:r>
              <a:rPr lang="en-US" sz="2400" b="1" i="1">
                <a:solidFill>
                  <a:srgbClr val="F17E3A"/>
                </a:solidFill>
                <a:latin typeface="Helvetica Neue"/>
                <a:ea typeface="Helvetica Neue"/>
                <a:cs typeface="Helvetica Neue"/>
                <a:sym typeface="Helvetica Neue"/>
              </a:rPr>
              <a:t>YOU’RE NOW READY FOR THE WILD WORLD OF TERRAFORM</a:t>
            </a:r>
            <a:endParaRPr sz="2400" b="1" i="1">
              <a:solidFill>
                <a:srgbClr val="F17E3A"/>
              </a:solidFill>
              <a:latin typeface="Helvetica Neue"/>
              <a:ea typeface="Helvetica Neue"/>
              <a:cs typeface="Helvetica Neue"/>
              <a:sym typeface="Helvetica Neue"/>
            </a:endParaRPr>
          </a:p>
          <a:p>
            <a:pPr marL="50800" lvl="0" indent="0" algn="ctr" rtl="0">
              <a:lnSpc>
                <a:spcPct val="100000"/>
              </a:lnSpc>
              <a:spcBef>
                <a:spcPts val="0"/>
              </a:spcBef>
              <a:spcAft>
                <a:spcPts val="0"/>
              </a:spcAft>
              <a:buClr>
                <a:srgbClr val="233445"/>
              </a:buClr>
              <a:buSzPts val="2400"/>
              <a:buFont typeface="Helvetica Neue Light"/>
              <a:buNone/>
            </a:pPr>
            <a:endParaRPr sz="2400" b="1" i="1">
              <a:solidFill>
                <a:srgbClr val="F17E3A"/>
              </a:solidFill>
              <a:latin typeface="Helvetica Neue"/>
              <a:ea typeface="Helvetica Neue"/>
              <a:cs typeface="Helvetica Neue"/>
              <a:sym typeface="Helvetica Neue"/>
            </a:endParaRPr>
          </a:p>
          <a:p>
            <a:pPr marL="50800" lvl="0" indent="0" algn="ctr" rtl="0">
              <a:lnSpc>
                <a:spcPct val="100000"/>
              </a:lnSpc>
              <a:spcBef>
                <a:spcPts val="0"/>
              </a:spcBef>
              <a:spcAft>
                <a:spcPts val="0"/>
              </a:spcAft>
              <a:buClr>
                <a:srgbClr val="233445"/>
              </a:buClr>
              <a:buSzPts val="2400"/>
              <a:buFont typeface="Helvetica Neue Light"/>
              <a:buNone/>
            </a:pPr>
            <a:r>
              <a:rPr lang="en-US" sz="2400" i="1"/>
              <a:t>THANKS FOR BEING HERE!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2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should I do now?</a:t>
            </a:r>
            <a:endParaRPr b="1">
              <a:latin typeface="Helvetica Neue"/>
              <a:ea typeface="Helvetica Neue"/>
              <a:cs typeface="Helvetica Neue"/>
              <a:sym typeface="Helvetica Neue"/>
            </a:endParaRPr>
          </a:p>
        </p:txBody>
      </p:sp>
      <p:sp>
        <p:nvSpPr>
          <p:cNvPr id="906" name="Google Shape;906;p128"/>
          <p:cNvSpPr txBox="1">
            <a:spLocks noGrp="1"/>
          </p:cNvSpPr>
          <p:nvPr>
            <p:ph type="body" idx="1"/>
          </p:nvPr>
        </p:nvSpPr>
        <p:spPr>
          <a:xfrm>
            <a:off x="626625" y="1143375"/>
            <a:ext cx="7884000" cy="3478200"/>
          </a:xfrm>
          <a:prstGeom prst="rect">
            <a:avLst/>
          </a:prstGeom>
          <a:noFill/>
          <a:ln>
            <a:noFill/>
          </a:ln>
        </p:spPr>
        <p:txBody>
          <a:bodyPr spcFirstLastPara="1" wrap="square" lIns="0" tIns="35100" rIns="68575" bIns="34275" anchor="t" anchorCtr="0">
            <a:noAutofit/>
          </a:bodyPr>
          <a:lstStyle/>
          <a:p>
            <a:pPr marL="0" marR="0" lvl="0" indent="0" algn="l" rtl="0">
              <a:lnSpc>
                <a:spcPct val="115000"/>
              </a:lnSpc>
              <a:spcBef>
                <a:spcPts val="0"/>
              </a:spcBef>
              <a:spcAft>
                <a:spcPts val="0"/>
              </a:spcAft>
              <a:buNone/>
            </a:pP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Get in touch at any time: </a:t>
            </a:r>
            <a:r>
              <a:rPr lang="en-US" u="sng">
                <a:solidFill>
                  <a:schemeClr val="hlink"/>
                </a:solidFill>
                <a:hlinkClick r:id="rId3"/>
              </a:rPr>
              <a:t>dave@developintelligence.com</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Take what you’ve learned, experiment, and then experiment some more!</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Get involved in the Terraform community</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Follow releases, Github issues, etc.</a:t>
            </a:r>
            <a:endParaRPr>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a:solidFill>
                  <a:srgbClr val="000000"/>
                </a:solidFill>
              </a:rPr>
              <a:t>It’s the best way to stay up on the current state of affairs!</a:t>
            </a:r>
            <a:endParaRPr>
              <a:solidFill>
                <a:srgbClr val="000000"/>
              </a:solidFill>
            </a:endParaRPr>
          </a:p>
        </p:txBody>
      </p:sp>
      <p:sp>
        <p:nvSpPr>
          <p:cNvPr id="907" name="Google Shape;907;p12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9"/>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116</a:t>
            </a:fld>
            <a:endParaRPr/>
          </a:p>
        </p:txBody>
      </p:sp>
      <p:pic>
        <p:nvPicPr>
          <p:cNvPr id="913" name="Google Shape;913;p129"/>
          <p:cNvPicPr preferRelativeResize="0"/>
          <p:nvPr/>
        </p:nvPicPr>
        <p:blipFill>
          <a:blip r:embed="rId3">
            <a:alphaModFix/>
          </a:blip>
          <a:stretch>
            <a:fillRect/>
          </a:stretch>
        </p:blipFill>
        <p:spPr>
          <a:xfrm>
            <a:off x="0" y="0"/>
            <a:ext cx="914171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Discussion</a:t>
            </a:r>
            <a:endParaRPr b="1">
              <a:latin typeface="Helvetica Neue"/>
              <a:ea typeface="Helvetica Neue"/>
              <a:cs typeface="Helvetica Neue"/>
              <a:sym typeface="Helvetica Neue"/>
            </a:endParaRPr>
          </a:p>
        </p:txBody>
      </p:sp>
      <p:sp>
        <p:nvSpPr>
          <p:cNvPr id="145" name="Google Shape;145;p24"/>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SzPts val="1800"/>
              <a:buChar char="•"/>
            </a:pPr>
            <a:r>
              <a:rPr lang="en-US" dirty="0"/>
              <a:t>Lecture-style presentation</a:t>
            </a:r>
            <a:endParaRPr dirty="0"/>
          </a:p>
          <a:p>
            <a:pPr marL="342900" lvl="0" indent="0" algn="l" rtl="0">
              <a:lnSpc>
                <a:spcPct val="115000"/>
              </a:lnSpc>
              <a:spcBef>
                <a:spcPts val="0"/>
              </a:spcBef>
              <a:spcAft>
                <a:spcPts val="0"/>
              </a:spcAft>
              <a:buNone/>
            </a:pPr>
            <a:endParaRPr dirty="0"/>
          </a:p>
          <a:p>
            <a:pPr marL="342900" lvl="0" indent="-279400" algn="l" rtl="0">
              <a:lnSpc>
                <a:spcPct val="115000"/>
              </a:lnSpc>
              <a:spcBef>
                <a:spcPts val="0"/>
              </a:spcBef>
              <a:spcAft>
                <a:spcPts val="0"/>
              </a:spcAft>
              <a:buSzPts val="1800"/>
              <a:buChar char="•"/>
            </a:pPr>
            <a:r>
              <a:rPr lang="en-US" dirty="0"/>
              <a:t>Questions and thoughts are welcome at any time</a:t>
            </a:r>
            <a:endParaRPr dirty="0"/>
          </a:p>
          <a:p>
            <a:pPr marL="342900" lvl="0" indent="0" algn="l" rtl="0">
              <a:lnSpc>
                <a:spcPct val="115000"/>
              </a:lnSpc>
              <a:spcBef>
                <a:spcPts val="0"/>
              </a:spcBef>
              <a:spcAft>
                <a:spcPts val="0"/>
              </a:spcAft>
              <a:buNone/>
            </a:pPr>
            <a:endParaRPr dirty="0"/>
          </a:p>
          <a:p>
            <a:pPr marL="342900" lvl="0" indent="-279400" algn="l" rtl="0">
              <a:lnSpc>
                <a:spcPct val="115000"/>
              </a:lnSpc>
              <a:spcBef>
                <a:spcPts val="0"/>
              </a:spcBef>
              <a:spcAft>
                <a:spcPts val="0"/>
              </a:spcAft>
              <a:buSzPts val="1800"/>
              <a:buChar char="•"/>
            </a:pPr>
            <a:r>
              <a:rPr lang="en-US" dirty="0"/>
              <a:t>Tangents are welcome as well–this part of the course should be interactive and stimulating</a:t>
            </a:r>
            <a:endParaRPr dirty="0"/>
          </a:p>
          <a:p>
            <a:pPr marL="177800" lvl="0" indent="-63500" algn="l" rtl="0">
              <a:lnSpc>
                <a:spcPct val="90000"/>
              </a:lnSpc>
              <a:spcBef>
                <a:spcPts val="0"/>
              </a:spcBef>
              <a:spcAft>
                <a:spcPts val="0"/>
              </a:spcAft>
              <a:buClr>
                <a:srgbClr val="3F3F3F"/>
              </a:buClr>
              <a:buSzPts val="1800"/>
              <a:buFont typeface="Helvetica Neue Light"/>
              <a:buNone/>
            </a:pPr>
            <a:endParaRPr dirty="0"/>
          </a:p>
          <a:p>
            <a:pPr marL="177800" lvl="0" indent="-63500" algn="l" rtl="0">
              <a:lnSpc>
                <a:spcPct val="90000"/>
              </a:lnSpc>
              <a:spcBef>
                <a:spcPts val="0"/>
              </a:spcBef>
              <a:spcAft>
                <a:spcPts val="0"/>
              </a:spcAft>
              <a:buClr>
                <a:srgbClr val="3F3F3F"/>
              </a:buClr>
              <a:buSzPts val="1800"/>
              <a:buFont typeface="Helvetica Neue Light"/>
              <a:buNone/>
            </a:pPr>
            <a:endParaRPr dirty="0"/>
          </a:p>
          <a:p>
            <a:pPr marL="177800" lvl="0" indent="-63500" algn="l" rtl="0">
              <a:lnSpc>
                <a:spcPct val="90000"/>
              </a:lnSpc>
              <a:spcBef>
                <a:spcPts val="0"/>
              </a:spcBef>
              <a:spcAft>
                <a:spcPts val="0"/>
              </a:spcAft>
              <a:buClr>
                <a:srgbClr val="3F3F3F"/>
              </a:buClr>
              <a:buSzPts val="1800"/>
              <a:buFont typeface="Helvetica Neue Light"/>
              <a:buNone/>
            </a:pPr>
            <a:endParaRPr dirty="0"/>
          </a:p>
        </p:txBody>
      </p:sp>
      <p:sp>
        <p:nvSpPr>
          <p:cNvPr id="146" name="Google Shape;146;p2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Exercises</a:t>
            </a:r>
            <a:endParaRPr b="1">
              <a:latin typeface="Helvetica Neue"/>
              <a:ea typeface="Helvetica Neue"/>
              <a:cs typeface="Helvetica Neue"/>
              <a:sym typeface="Helvetica Neue"/>
            </a:endParaRPr>
          </a:p>
        </p:txBody>
      </p:sp>
      <p:sp>
        <p:nvSpPr>
          <p:cNvPr id="152" name="Google Shape;152;p25"/>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SzPts val="2000"/>
              <a:buChar char="●"/>
            </a:pPr>
            <a:r>
              <a:rPr lang="en-US" sz="2000" dirty="0"/>
              <a:t>Groups of 2-3 recommended</a:t>
            </a:r>
            <a:endParaRPr sz="2000" dirty="0"/>
          </a:p>
          <a:p>
            <a:pPr marL="685800" lvl="1" indent="-292100" algn="l" rtl="0">
              <a:lnSpc>
                <a:spcPct val="115000"/>
              </a:lnSpc>
              <a:spcBef>
                <a:spcPts val="0"/>
              </a:spcBef>
              <a:spcAft>
                <a:spcPts val="0"/>
              </a:spcAft>
              <a:buSzPts val="2000"/>
              <a:buChar char="○"/>
            </a:pPr>
            <a:r>
              <a:rPr lang="en-US" sz="2000" dirty="0"/>
              <a:t>i.e., You are encouraged to work through things together, but may work individually if you wish</a:t>
            </a:r>
          </a:p>
          <a:p>
            <a:pPr marL="685800" lvl="1" indent="-292100" algn="l" rtl="0">
              <a:lnSpc>
                <a:spcPct val="115000"/>
              </a:lnSpc>
              <a:spcBef>
                <a:spcPts val="0"/>
              </a:spcBef>
              <a:spcAft>
                <a:spcPts val="0"/>
              </a:spcAft>
              <a:buSzPts val="2000"/>
              <a:buChar char="○"/>
            </a:pPr>
            <a:endParaRPr sz="2000" dirty="0"/>
          </a:p>
          <a:p>
            <a:pPr marL="342900" lvl="0" indent="-292100" algn="l" rtl="0">
              <a:lnSpc>
                <a:spcPct val="115000"/>
              </a:lnSpc>
              <a:spcBef>
                <a:spcPts val="0"/>
              </a:spcBef>
              <a:spcAft>
                <a:spcPts val="0"/>
              </a:spcAft>
              <a:buSzPts val="2000"/>
              <a:buChar char="●"/>
            </a:pPr>
            <a:r>
              <a:rPr lang="en-US" sz="2000" dirty="0"/>
              <a:t>I’m here to help if you’re stuck or have questions </a:t>
            </a: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p:txBody>
      </p:sp>
      <p:sp>
        <p:nvSpPr>
          <p:cNvPr id="153" name="Google Shape;153;p25"/>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Experiments</a:t>
            </a:r>
            <a:endParaRPr b="1">
              <a:latin typeface="Helvetica Neue"/>
              <a:ea typeface="Helvetica Neue"/>
              <a:cs typeface="Helvetica Neue"/>
              <a:sym typeface="Helvetica Neue"/>
            </a:endParaRPr>
          </a:p>
        </p:txBody>
      </p:sp>
      <p:sp>
        <p:nvSpPr>
          <p:cNvPr id="159" name="Google Shape;159;p26"/>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SzPts val="2000"/>
              <a:buChar char="●"/>
            </a:pPr>
            <a:r>
              <a:rPr lang="en-US" sz="2000" dirty="0"/>
              <a:t>An extension of exercises</a:t>
            </a:r>
            <a:endParaRPr sz="2000" dirty="0"/>
          </a:p>
          <a:p>
            <a:pPr marL="685800" lvl="1" indent="-292100" algn="l" rtl="0">
              <a:lnSpc>
                <a:spcPct val="115000"/>
              </a:lnSpc>
              <a:spcBef>
                <a:spcPts val="0"/>
              </a:spcBef>
              <a:spcAft>
                <a:spcPts val="0"/>
              </a:spcAft>
              <a:buSzPts val="2000"/>
              <a:buChar char="○"/>
            </a:pPr>
            <a:r>
              <a:rPr lang="en-US" sz="2000" dirty="0"/>
              <a:t>We can take a closer look together as to how this applies to real scenarios in your current work</a:t>
            </a:r>
            <a:endParaRPr sz="2000" dirty="0"/>
          </a:p>
          <a:p>
            <a:pPr marL="342900" lvl="0" indent="-292100" algn="l" rtl="0">
              <a:lnSpc>
                <a:spcPct val="115000"/>
              </a:lnSpc>
              <a:spcBef>
                <a:spcPts val="0"/>
              </a:spcBef>
              <a:spcAft>
                <a:spcPts val="0"/>
              </a:spcAft>
              <a:buSzPts val="2000"/>
              <a:buChar char="●"/>
            </a:pPr>
            <a:r>
              <a:rPr lang="en-US" sz="2000" dirty="0"/>
              <a:t>Choose your own adventure or I can give some ideas to explore</a:t>
            </a:r>
            <a:endParaRPr sz="2000" dirty="0"/>
          </a:p>
          <a:p>
            <a:pPr marL="342900" lvl="0" indent="-292100" algn="l" rtl="0">
              <a:lnSpc>
                <a:spcPct val="115000"/>
              </a:lnSpc>
              <a:spcBef>
                <a:spcPts val="0"/>
              </a:spcBef>
              <a:spcAft>
                <a:spcPts val="0"/>
              </a:spcAft>
              <a:buSzPts val="2000"/>
              <a:buChar char="●"/>
            </a:pPr>
            <a:r>
              <a:rPr lang="en-US" sz="2000" dirty="0"/>
              <a:t>Uncovering Terraform “gotchas” and limitations</a:t>
            </a:r>
            <a:endParaRPr sz="2000" dirty="0"/>
          </a:p>
          <a:p>
            <a:pPr marL="342900" lvl="0" indent="-292100" algn="l" rtl="0">
              <a:lnSpc>
                <a:spcPct val="115000"/>
              </a:lnSpc>
              <a:spcBef>
                <a:spcPts val="0"/>
              </a:spcBef>
              <a:spcAft>
                <a:spcPts val="0"/>
              </a:spcAft>
              <a:buSzPts val="2000"/>
              <a:buChar char="●"/>
            </a:pPr>
            <a:r>
              <a:rPr lang="en-US" sz="2000" dirty="0"/>
              <a:t>Anything spark ideas for you along the way that you’d like to see in action?</a:t>
            </a:r>
            <a:endParaRPr sz="2000" dirty="0"/>
          </a:p>
          <a:p>
            <a:pPr marL="342900" lvl="0" indent="-292100" algn="l" rtl="0">
              <a:lnSpc>
                <a:spcPct val="115000"/>
              </a:lnSpc>
              <a:spcBef>
                <a:spcPts val="0"/>
              </a:spcBef>
              <a:spcAft>
                <a:spcPts val="0"/>
              </a:spcAft>
              <a:buSzPts val="2000"/>
              <a:buChar char="●"/>
            </a:pPr>
            <a:r>
              <a:rPr lang="en-US" sz="2000" dirty="0"/>
              <a:t>How can I help you get what you need to out of this course?</a:t>
            </a: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a:p>
            <a:pPr marL="177800" lvl="0" indent="-63500" algn="l" rtl="0">
              <a:lnSpc>
                <a:spcPct val="90000"/>
              </a:lnSpc>
              <a:spcBef>
                <a:spcPts val="0"/>
              </a:spcBef>
              <a:spcAft>
                <a:spcPts val="0"/>
              </a:spcAft>
              <a:buClr>
                <a:srgbClr val="3F3F3F"/>
              </a:buClr>
              <a:buSzPts val="1800"/>
              <a:buFont typeface="Helvetica Neue Light"/>
              <a:buNone/>
            </a:pPr>
            <a:endParaRPr sz="2000" dirty="0"/>
          </a:p>
        </p:txBody>
      </p:sp>
      <p:sp>
        <p:nvSpPr>
          <p:cNvPr id="160" name="Google Shape;160;p26"/>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714373" y="243000"/>
            <a:ext cx="8424000" cy="681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b="1" dirty="0">
                <a:latin typeface="Helvetica Neue"/>
                <a:ea typeface="Helvetica Neue"/>
                <a:cs typeface="Helvetica Neue"/>
                <a:sym typeface="Helvetica Neue"/>
              </a:rPr>
              <a:t>Some Notes about Terraform</a:t>
            </a:r>
            <a:endParaRPr b="1" dirty="0">
              <a:latin typeface="Helvetica Neue"/>
              <a:ea typeface="Helvetica Neue"/>
              <a:cs typeface="Helvetica Neue"/>
              <a:sym typeface="Helvetica Neue"/>
            </a:endParaRPr>
          </a:p>
        </p:txBody>
      </p:sp>
      <p:sp>
        <p:nvSpPr>
          <p:cNvPr id="167" name="Google Shape;167;p27"/>
          <p:cNvSpPr txBox="1">
            <a:spLocks noGrp="1"/>
          </p:cNvSpPr>
          <p:nvPr>
            <p:ph type="body" idx="1"/>
          </p:nvPr>
        </p:nvSpPr>
        <p:spPr>
          <a:xfrm>
            <a:off x="621000" y="1134000"/>
            <a:ext cx="7884000" cy="3510000"/>
          </a:xfrm>
          <a:prstGeom prst="rect">
            <a:avLst/>
          </a:prstGeom>
        </p:spPr>
        <p:txBody>
          <a:bodyPr spcFirstLastPara="1" wrap="square" lIns="67500" tIns="35100" rIns="68575" bIns="34275" anchor="t" anchorCtr="0">
            <a:noAutofit/>
          </a:bodyPr>
          <a:lstStyle/>
          <a:p>
            <a:pPr marL="457200" lvl="0" indent="-342900" algn="l" rtl="0">
              <a:lnSpc>
                <a:spcPct val="115000"/>
              </a:lnSpc>
              <a:spcBef>
                <a:spcPts val="800"/>
              </a:spcBef>
              <a:spcAft>
                <a:spcPts val="0"/>
              </a:spcAft>
              <a:buSzPts val="1800"/>
              <a:buChar char="•"/>
            </a:pPr>
            <a:r>
              <a:rPr lang="en-US" dirty="0"/>
              <a:t>Terraform released version v1.0 in June 2021</a:t>
            </a:r>
          </a:p>
          <a:p>
            <a:pPr lvl="1" indent="-342900">
              <a:lnSpc>
                <a:spcPct val="115000"/>
              </a:lnSpc>
              <a:spcBef>
                <a:spcPts val="800"/>
              </a:spcBef>
              <a:buSzPts val="1800"/>
            </a:pPr>
            <a:r>
              <a:rPr lang="en-US" dirty="0"/>
              <a:t>Backwards Compatible with v0.15.5 and up</a:t>
            </a:r>
          </a:p>
          <a:p>
            <a:pPr lvl="1" indent="-342900">
              <a:lnSpc>
                <a:spcPct val="115000"/>
              </a:lnSpc>
              <a:spcBef>
                <a:spcPts val="800"/>
              </a:spcBef>
              <a:buSzPts val="1800"/>
            </a:pPr>
            <a:r>
              <a:rPr lang="en-US" dirty="0">
                <a:hlinkClick r:id="rId3"/>
              </a:rPr>
              <a:t>https://www.hashicorp.com/blog/announcing-hashicorp-terraform-1-0-general-availability</a:t>
            </a:r>
            <a:endParaRPr lang="en-US" dirty="0"/>
          </a:p>
          <a:p>
            <a:pPr marL="457200" lvl="0" indent="-342900" algn="l" rtl="0">
              <a:lnSpc>
                <a:spcPct val="115000"/>
              </a:lnSpc>
              <a:spcBef>
                <a:spcPts val="800"/>
              </a:spcBef>
              <a:spcAft>
                <a:spcPts val="0"/>
              </a:spcAft>
              <a:buSzPts val="1800"/>
              <a:buChar char="•"/>
            </a:pPr>
            <a:r>
              <a:rPr lang="en-US" dirty="0"/>
              <a:t>You will be spending a lot of time in the docs</a:t>
            </a:r>
          </a:p>
          <a:p>
            <a:pPr lvl="1" indent="-342900">
              <a:lnSpc>
                <a:spcPct val="115000"/>
              </a:lnSpc>
              <a:spcBef>
                <a:spcPts val="800"/>
              </a:spcBef>
              <a:buSzPts val="1800"/>
            </a:pPr>
            <a:r>
              <a:rPr lang="en-US" dirty="0">
                <a:hlinkClick r:id="rId4"/>
              </a:rPr>
              <a:t>https://www.terraform.io/docs/</a:t>
            </a:r>
            <a:endParaRPr lang="en-US" dirty="0"/>
          </a:p>
          <a:p>
            <a:pPr marL="457200" lvl="0" indent="-342900" algn="l" rtl="0">
              <a:lnSpc>
                <a:spcPct val="115000"/>
              </a:lnSpc>
              <a:spcBef>
                <a:spcPts val="800"/>
              </a:spcBef>
              <a:spcAft>
                <a:spcPts val="0"/>
              </a:spcAft>
              <a:buSzPts val="1800"/>
              <a:buChar char="•"/>
            </a:pPr>
            <a:r>
              <a:rPr lang="en-US" dirty="0"/>
              <a:t>There is a certification path</a:t>
            </a:r>
          </a:p>
          <a:p>
            <a:pPr lvl="1" indent="-342900">
              <a:lnSpc>
                <a:spcPct val="115000"/>
              </a:lnSpc>
              <a:spcBef>
                <a:spcPts val="800"/>
              </a:spcBef>
              <a:buSzPts val="1800"/>
            </a:pPr>
            <a:r>
              <a:rPr lang="en-US" dirty="0">
                <a:hlinkClick r:id="rId5"/>
              </a:rPr>
              <a:t>https://www.hashicorp.com/certification#hashicorp-certified-terraform-associate</a:t>
            </a:r>
            <a:endParaRPr dirty="0"/>
          </a:p>
        </p:txBody>
      </p:sp>
      <p:sp>
        <p:nvSpPr>
          <p:cNvPr id="168" name="Google Shape;168;p27"/>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Other Good Sources for Learning</a:t>
            </a:r>
            <a:endParaRPr b="1">
              <a:latin typeface="Helvetica Neue"/>
              <a:ea typeface="Helvetica Neue"/>
              <a:cs typeface="Helvetica Neue"/>
              <a:sym typeface="Helvetica Neue"/>
            </a:endParaRPr>
          </a:p>
        </p:txBody>
      </p:sp>
      <p:sp>
        <p:nvSpPr>
          <p:cNvPr id="174" name="Google Shape;174;p28"/>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50000"/>
              </a:lnSpc>
              <a:spcBef>
                <a:spcPts val="0"/>
              </a:spcBef>
              <a:spcAft>
                <a:spcPts val="0"/>
              </a:spcAft>
              <a:buClr>
                <a:srgbClr val="000000"/>
              </a:buClr>
              <a:buSzPts val="2000"/>
              <a:buChar char="●"/>
            </a:pPr>
            <a:r>
              <a:rPr lang="en-US" dirty="0">
                <a:solidFill>
                  <a:schemeClr val="dk1"/>
                </a:solidFill>
              </a:rPr>
              <a:t>Terraform has been around a while now, and is pretty popular, so there are plenty of other sources for learning</a:t>
            </a:r>
            <a:endParaRPr dirty="0">
              <a:solidFill>
                <a:schemeClr val="dk1"/>
              </a:solidFill>
            </a:endParaRPr>
          </a:p>
          <a:p>
            <a:pPr marL="685800" lvl="1" indent="-292100" algn="l" rtl="0">
              <a:lnSpc>
                <a:spcPct val="150000"/>
              </a:lnSpc>
              <a:spcBef>
                <a:spcPts val="0"/>
              </a:spcBef>
              <a:spcAft>
                <a:spcPts val="0"/>
              </a:spcAft>
              <a:buClr>
                <a:srgbClr val="000000"/>
              </a:buClr>
              <a:buSzPts val="2000"/>
              <a:buChar char="○"/>
            </a:pPr>
            <a:r>
              <a:rPr lang="en-US" sz="1800" b="1" dirty="0" err="1">
                <a:solidFill>
                  <a:srgbClr val="000000"/>
                </a:solidFill>
              </a:rPr>
              <a:t>Hashicorp’s</a:t>
            </a:r>
            <a:r>
              <a:rPr lang="en-US" sz="1800" b="1" dirty="0">
                <a:solidFill>
                  <a:srgbClr val="000000"/>
                </a:solidFill>
              </a:rPr>
              <a:t> learning portal: </a:t>
            </a:r>
            <a:r>
              <a:rPr lang="en-US" sz="1800" u="sng" dirty="0">
                <a:solidFill>
                  <a:schemeClr val="hlink"/>
                </a:solidFill>
                <a:hlinkClick r:id="rId3"/>
              </a:rPr>
              <a:t>https://learn.hashicorp.com/terraform</a:t>
            </a:r>
            <a:r>
              <a:rPr lang="en-US" sz="1800" dirty="0">
                <a:solidFill>
                  <a:srgbClr val="000000"/>
                </a:solidFill>
              </a:rPr>
              <a:t> </a:t>
            </a:r>
            <a:endParaRPr sz="1800" dirty="0">
              <a:solidFill>
                <a:srgbClr val="000000"/>
              </a:solidFill>
            </a:endParaRPr>
          </a:p>
          <a:p>
            <a:pPr marL="685800" lvl="1" indent="-292100" algn="l" rtl="0">
              <a:lnSpc>
                <a:spcPct val="150000"/>
              </a:lnSpc>
              <a:spcBef>
                <a:spcPts val="0"/>
              </a:spcBef>
              <a:spcAft>
                <a:spcPts val="0"/>
              </a:spcAft>
              <a:buClr>
                <a:srgbClr val="000000"/>
              </a:buClr>
              <a:buSzPts val="2000"/>
              <a:buChar char="○"/>
            </a:pPr>
            <a:r>
              <a:rPr lang="en-US" sz="1800" b="1" dirty="0">
                <a:solidFill>
                  <a:srgbClr val="000000"/>
                </a:solidFill>
              </a:rPr>
              <a:t>Terraform </a:t>
            </a:r>
            <a:r>
              <a:rPr lang="en-US" sz="1800" b="1" dirty="0" err="1">
                <a:solidFill>
                  <a:srgbClr val="000000"/>
                </a:solidFill>
              </a:rPr>
              <a:t>Github</a:t>
            </a:r>
            <a:r>
              <a:rPr lang="en-US" sz="1800" b="1" dirty="0">
                <a:solidFill>
                  <a:srgbClr val="000000"/>
                </a:solidFill>
              </a:rPr>
              <a:t> repository: </a:t>
            </a:r>
            <a:r>
              <a:rPr lang="en-US" sz="1800" u="sng" dirty="0">
                <a:solidFill>
                  <a:schemeClr val="hlink"/>
                </a:solidFill>
              </a:rPr>
              <a:t>https://github.com/hashicorp/terraform/</a:t>
            </a:r>
            <a:endParaRPr sz="1800" dirty="0">
              <a:solidFill>
                <a:srgbClr val="000000"/>
              </a:solidFill>
            </a:endParaRPr>
          </a:p>
          <a:p>
            <a:pPr marL="685800" lvl="1" indent="-273050" algn="l" rtl="0">
              <a:lnSpc>
                <a:spcPct val="150000"/>
              </a:lnSpc>
              <a:spcBef>
                <a:spcPts val="0"/>
              </a:spcBef>
              <a:spcAft>
                <a:spcPts val="0"/>
              </a:spcAft>
              <a:buClr>
                <a:srgbClr val="000000"/>
              </a:buClr>
              <a:buSzPts val="1700"/>
              <a:buChar char="○"/>
            </a:pPr>
            <a:r>
              <a:rPr lang="en-US" sz="1800" b="1" dirty="0">
                <a:solidFill>
                  <a:srgbClr val="000000"/>
                </a:solidFill>
              </a:rPr>
              <a:t>Terraform courses on Pluralsight:</a:t>
            </a:r>
            <a:br>
              <a:rPr lang="en-US" sz="1800" dirty="0">
                <a:solidFill>
                  <a:srgbClr val="000000"/>
                </a:solidFill>
              </a:rPr>
            </a:br>
            <a:r>
              <a:rPr lang="en-US" sz="1800" dirty="0">
                <a:solidFill>
                  <a:srgbClr val="000000"/>
                </a:solidFill>
                <a:hlinkClick r:id="rId4"/>
              </a:rPr>
              <a:t>https://app.pluralsight.com/paths/skill/managing-infrastructure-with-terraform</a:t>
            </a:r>
            <a:endParaRPr sz="1800" dirty="0">
              <a:solidFill>
                <a:srgbClr val="000000"/>
              </a:solidFill>
            </a:endParaRPr>
          </a:p>
        </p:txBody>
      </p:sp>
      <p:sp>
        <p:nvSpPr>
          <p:cNvPr id="175" name="Google Shape;175;p28"/>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a:t>
            </a:r>
            <a:endParaRPr b="1">
              <a:latin typeface="Helvetica Neue"/>
              <a:ea typeface="Helvetica Neue"/>
              <a:cs typeface="Helvetica Neue"/>
              <a:sym typeface="Helvetica Neue"/>
            </a:endParaRPr>
          </a:p>
        </p:txBody>
      </p:sp>
      <p:sp>
        <p:nvSpPr>
          <p:cNvPr id="181" name="Google Shape;181;p2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182" name="Google Shape;182;p29"/>
          <p:cNvSpPr txBox="1"/>
          <p:nvPr/>
        </p:nvSpPr>
        <p:spPr>
          <a:xfrm>
            <a:off x="803988" y="1087475"/>
            <a:ext cx="7701000" cy="3274500"/>
          </a:xfrm>
          <a:prstGeom prst="rect">
            <a:avLst/>
          </a:prstGeom>
          <a:noFill/>
          <a:ln>
            <a:noFill/>
          </a:ln>
        </p:spPr>
        <p:txBody>
          <a:bodyPr spcFirstLastPara="1" wrap="square" lIns="68575" tIns="68575" rIns="68575" bIns="68575" anchor="t" anchorCtr="0">
            <a:noAutofit/>
          </a:bodyPr>
          <a:lstStyle/>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Infrastructure as Code (</a:t>
            </a:r>
            <a:r>
              <a:rPr lang="en-US" sz="1800" dirty="0" err="1">
                <a:solidFill>
                  <a:schemeClr val="dk1"/>
                </a:solidFill>
                <a:latin typeface="Helvetica Neue Light"/>
                <a:ea typeface="Helvetica Neue Light"/>
                <a:cs typeface="Helvetica Neue Light"/>
                <a:sym typeface="Helvetica Neue Light"/>
              </a:rPr>
              <a:t>IaC</a:t>
            </a:r>
            <a:r>
              <a:rPr lang="en-US" sz="1800" dirty="0">
                <a:solidFill>
                  <a:schemeClr val="dk1"/>
                </a:solidFill>
                <a:latin typeface="Helvetica Neue Light"/>
                <a:ea typeface="Helvetica Neue Light"/>
                <a:cs typeface="Helvetica Neue Light"/>
                <a:sym typeface="Helvetica Neue Light"/>
              </a:rPr>
              <a:t>)</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i="1" dirty="0">
                <a:solidFill>
                  <a:schemeClr val="dk1"/>
                </a:solidFill>
                <a:latin typeface="Helvetica Neue Light"/>
                <a:ea typeface="Helvetica Neue Light"/>
                <a:cs typeface="Helvetica Neue Light"/>
                <a:sym typeface="Helvetica Neue Light"/>
              </a:rPr>
              <a:t>Declarative</a:t>
            </a:r>
            <a:r>
              <a:rPr lang="en-US" sz="1800" dirty="0">
                <a:solidFill>
                  <a:schemeClr val="dk1"/>
                </a:solidFill>
                <a:latin typeface="Helvetica Neue Light"/>
                <a:ea typeface="Helvetica Neue Light"/>
                <a:cs typeface="Helvetica Neue Light"/>
                <a:sym typeface="Helvetica Neue Light"/>
              </a:rPr>
              <a:t> domain-specific language</a:t>
            </a:r>
            <a:endParaRPr sz="1800" dirty="0">
              <a:solidFill>
                <a:schemeClr val="dk1"/>
              </a:solidFill>
              <a:latin typeface="Helvetica Neue Light"/>
              <a:ea typeface="Helvetica Neue Light"/>
              <a:cs typeface="Helvetica Neue Light"/>
              <a:sym typeface="Helvetica Neue Light"/>
            </a:endParaRPr>
          </a:p>
          <a:p>
            <a:pPr marL="685800" lvl="1" indent="-279400" algn="l" rtl="0">
              <a:lnSpc>
                <a:spcPct val="115000"/>
              </a:lnSpc>
              <a:spcBef>
                <a:spcPts val="0"/>
              </a:spcBef>
              <a:spcAft>
                <a:spcPts val="0"/>
              </a:spcAft>
              <a:buClr>
                <a:schemeClr val="dk1"/>
              </a:buClr>
              <a:buSzPts val="1800"/>
              <a:buFont typeface="Lato"/>
              <a:buChar char="○"/>
            </a:pPr>
            <a:r>
              <a:rPr lang="en-US" sz="1800" dirty="0">
                <a:solidFill>
                  <a:schemeClr val="dk1"/>
                </a:solidFill>
                <a:latin typeface="Helvetica Neue Light"/>
                <a:ea typeface="Helvetica Neue Light"/>
                <a:cs typeface="Helvetica Neue Light"/>
                <a:sym typeface="Helvetica Neue Light"/>
              </a:rPr>
              <a:t>What is declarative?</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Helvetica Neue Light"/>
              <a:buChar char="●"/>
            </a:pPr>
            <a:r>
              <a:rPr lang="en-US" sz="1800" dirty="0">
                <a:solidFill>
                  <a:schemeClr val="dk1"/>
                </a:solidFill>
                <a:latin typeface="Helvetica Neue Light"/>
                <a:ea typeface="Helvetica Neue Light"/>
                <a:cs typeface="Helvetica Neue Light"/>
                <a:sym typeface="Helvetica Neue Light"/>
              </a:rPr>
              <a:t>Used to describe </a:t>
            </a:r>
            <a:r>
              <a:rPr lang="en-US" sz="1800" i="1" dirty="0">
                <a:solidFill>
                  <a:schemeClr val="dk1"/>
                </a:solidFill>
                <a:latin typeface="Helvetica Neue Light"/>
                <a:ea typeface="Helvetica Neue Light"/>
                <a:cs typeface="Helvetica Neue Light"/>
                <a:sym typeface="Helvetica Neue Light"/>
              </a:rPr>
              <a:t>idempotent</a:t>
            </a:r>
            <a:r>
              <a:rPr lang="en-US" sz="1800" dirty="0">
                <a:solidFill>
                  <a:schemeClr val="dk1"/>
                </a:solidFill>
                <a:latin typeface="Helvetica Neue Light"/>
                <a:ea typeface="Helvetica Neue Light"/>
                <a:cs typeface="Helvetica Neue Light"/>
                <a:sym typeface="Helvetica Neue Light"/>
              </a:rPr>
              <a:t> resource configurations</a:t>
            </a:r>
            <a:endParaRPr sz="1800" dirty="0">
              <a:solidFill>
                <a:schemeClr val="dk1"/>
              </a:solidFill>
              <a:latin typeface="Helvetica Neue Light"/>
              <a:ea typeface="Helvetica Neue Light"/>
              <a:cs typeface="Helvetica Neue Light"/>
              <a:sym typeface="Helvetica Neue Light"/>
            </a:endParaRPr>
          </a:p>
          <a:p>
            <a:pPr marL="342900" lvl="0" indent="-279400" algn="l" rtl="0">
              <a:lnSpc>
                <a:spcPct val="115000"/>
              </a:lnSpc>
              <a:spcBef>
                <a:spcPts val="0"/>
              </a:spcBef>
              <a:spcAft>
                <a:spcPts val="0"/>
              </a:spcAft>
              <a:buClr>
                <a:schemeClr val="dk1"/>
              </a:buClr>
              <a:buSzPts val="1800"/>
              <a:buFont typeface="Lato"/>
              <a:buChar char="●"/>
            </a:pPr>
            <a:r>
              <a:rPr lang="en-US" sz="1800" dirty="0">
                <a:solidFill>
                  <a:schemeClr val="dk1"/>
                </a:solidFill>
                <a:latin typeface="Helvetica Neue Light"/>
                <a:ea typeface="Helvetica Neue Light"/>
                <a:cs typeface="Helvetica Neue Light"/>
                <a:sym typeface="Helvetica Neue Light"/>
              </a:rPr>
              <a:t>According to </a:t>
            </a:r>
            <a:r>
              <a:rPr lang="en-US" sz="1800" dirty="0" err="1">
                <a:solidFill>
                  <a:schemeClr val="dk1"/>
                </a:solidFill>
                <a:latin typeface="Helvetica Neue Light"/>
                <a:ea typeface="Helvetica Neue Light"/>
                <a:cs typeface="Helvetica Neue Light"/>
                <a:sym typeface="Helvetica Neue Light"/>
              </a:rPr>
              <a:t>Hashicorp</a:t>
            </a:r>
            <a:r>
              <a:rPr lang="en-US" sz="1800" dirty="0">
                <a:solidFill>
                  <a:schemeClr val="dk1"/>
                </a:solidFill>
                <a:latin typeface="Helvetica Neue Light"/>
                <a:ea typeface="Helvetica Neue Light"/>
                <a:cs typeface="Helvetica Neue Light"/>
                <a:sym typeface="Helvetica Neue Light"/>
              </a:rPr>
              <a:t>:</a:t>
            </a:r>
            <a:endParaRPr sz="1800" dirty="0">
              <a:solidFill>
                <a:schemeClr val="dk1"/>
              </a:solidFill>
              <a:latin typeface="Helvetica Neue Light"/>
              <a:ea typeface="Helvetica Neue Light"/>
              <a:cs typeface="Helvetica Neue Light"/>
              <a:sym typeface="Helvetica Neue Light"/>
            </a:endParaRPr>
          </a:p>
          <a:p>
            <a:pPr marL="685800" lvl="1" indent="-234950" algn="l" rtl="0">
              <a:lnSpc>
                <a:spcPct val="115000"/>
              </a:lnSpc>
              <a:spcBef>
                <a:spcPts val="0"/>
              </a:spcBef>
              <a:spcAft>
                <a:spcPts val="0"/>
              </a:spcAft>
              <a:buClr>
                <a:schemeClr val="dk1"/>
              </a:buClr>
              <a:buSzPts val="1100"/>
              <a:buFont typeface="Lato"/>
              <a:buChar char="○"/>
            </a:pPr>
            <a:r>
              <a:rPr lang="en-US" sz="1800" i="1" dirty="0">
                <a:solidFill>
                  <a:srgbClr val="999999"/>
                </a:solidFill>
                <a:latin typeface="Helvetica Neue Light"/>
                <a:ea typeface="Helvetica Neue Light"/>
                <a:cs typeface="Helvetica Neue Light"/>
                <a:sym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sz="1700" dirty="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endParaRPr sz="1800" dirty="0">
              <a:solidFill>
                <a:schemeClr val="dk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is Terraform? (cont’d)</a:t>
            </a:r>
            <a:endParaRPr b="1">
              <a:latin typeface="Helvetica Neue"/>
              <a:ea typeface="Helvetica Neue"/>
              <a:cs typeface="Helvetica Neue"/>
              <a:sym typeface="Helvetica Neue"/>
            </a:endParaRPr>
          </a:p>
        </p:txBody>
      </p:sp>
      <p:sp>
        <p:nvSpPr>
          <p:cNvPr id="188" name="Google Shape;188;p30"/>
          <p:cNvSpPr txBox="1">
            <a:spLocks noGrp="1"/>
          </p:cNvSpPr>
          <p:nvPr>
            <p:ph type="body" idx="1"/>
          </p:nvPr>
        </p:nvSpPr>
        <p:spPr>
          <a:xfrm>
            <a:off x="621000" y="1134000"/>
            <a:ext cx="6584700" cy="3510000"/>
          </a:xfrm>
          <a:prstGeom prst="rect">
            <a:avLst/>
          </a:prstGeom>
          <a:noFill/>
          <a:ln>
            <a:noFill/>
          </a:ln>
        </p:spPr>
        <p:txBody>
          <a:bodyPr spcFirstLastPara="1" wrap="square" lIns="67500" tIns="35100" rIns="68575" bIns="34275" anchor="t" anchorCtr="0">
            <a:noAutofit/>
          </a:bodyPr>
          <a:lstStyle/>
          <a:p>
            <a:pPr marL="342900" lvl="0" indent="0" algn="l" rtl="0">
              <a:lnSpc>
                <a:spcPct val="115000"/>
              </a:lnSpc>
              <a:spcBef>
                <a:spcPts val="0"/>
              </a:spcBef>
              <a:spcAft>
                <a:spcPts val="0"/>
              </a:spcAft>
              <a:buNone/>
            </a:pPr>
            <a:endParaRPr sz="1800" i="1">
              <a:solidFill>
                <a:srgbClr val="999999"/>
              </a:solidFill>
            </a:endParaRPr>
          </a:p>
          <a:p>
            <a:pPr marL="0" lvl="0" indent="0" algn="l" rtl="0">
              <a:lnSpc>
                <a:spcPct val="90000"/>
              </a:lnSpc>
              <a:spcBef>
                <a:spcPts val="0"/>
              </a:spcBef>
              <a:spcAft>
                <a:spcPts val="0"/>
              </a:spcAft>
              <a:buNone/>
            </a:pPr>
            <a:endParaRPr>
              <a:solidFill>
                <a:srgbClr val="000000"/>
              </a:solidFill>
            </a:endParaRPr>
          </a:p>
        </p:txBody>
      </p:sp>
      <p:sp>
        <p:nvSpPr>
          <p:cNvPr id="189" name="Google Shape;189;p30"/>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190" name="Google Shape;190;p30"/>
          <p:cNvSpPr txBox="1"/>
          <p:nvPr/>
        </p:nvSpPr>
        <p:spPr>
          <a:xfrm>
            <a:off x="301200" y="1135275"/>
            <a:ext cx="6904200" cy="3521700"/>
          </a:xfrm>
          <a:prstGeom prst="rect">
            <a:avLst/>
          </a:prstGeom>
          <a:noFill/>
          <a:ln>
            <a:noFill/>
          </a:ln>
        </p:spPr>
        <p:txBody>
          <a:bodyPr spcFirstLastPara="1" wrap="square" lIns="68575" tIns="68575" rIns="68575" bIns="68575" anchor="t" anchorCtr="0">
            <a:noAutofit/>
          </a:bodyPr>
          <a:lstStyle/>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Open source CLI tool for </a:t>
            </a:r>
            <a:r>
              <a:rPr lang="en-US" sz="1800" i="1" dirty="0">
                <a:solidFill>
                  <a:srgbClr val="3F3F3F"/>
                </a:solidFill>
                <a:latin typeface="Helvetica Neue Light"/>
                <a:ea typeface="Helvetica Neue Light"/>
                <a:cs typeface="Helvetica Neue Light"/>
                <a:sym typeface="Helvetica Neue Light"/>
              </a:rPr>
              <a:t>infrastructure automation</a:t>
            </a:r>
          </a:p>
          <a:p>
            <a:pPr marL="342900" lvl="0" indent="-279400" algn="l" rtl="0">
              <a:lnSpc>
                <a:spcPct val="90000"/>
              </a:lnSpc>
              <a:spcBef>
                <a:spcPts val="0"/>
              </a:spcBef>
              <a:spcAft>
                <a:spcPts val="0"/>
              </a:spcAft>
              <a:buSzPts val="1800"/>
              <a:buFont typeface="Helvetica Neue Light"/>
              <a:buChar char="●"/>
            </a:pPr>
            <a:endParaRPr sz="1800" i="1"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Utilizes plugin architecture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Extensible to any environment, tool, or framework and works primarily by making API calls to those environments, tools, or frameworks</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endParaRPr lang="en-US"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Detects implicit dependencies between resources and automatically creates a dependency graph</a:t>
            </a:r>
            <a:endParaRPr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endParaRPr lang="en-US" sz="1800" dirty="0">
              <a:solidFill>
                <a:srgbClr val="3F3F3F"/>
              </a:solidFill>
              <a:latin typeface="Helvetica Neue Light"/>
              <a:ea typeface="Helvetica Neue Light"/>
              <a:cs typeface="Helvetica Neue Light"/>
              <a:sym typeface="Helvetica Neue Light"/>
            </a:endParaRPr>
          </a:p>
          <a:p>
            <a:pPr marL="342900" lvl="0"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Builds in dependency order and automatically performs activities in parallel where possible</a:t>
            </a:r>
            <a:endParaRPr sz="1800" dirty="0">
              <a:solidFill>
                <a:srgbClr val="3F3F3F"/>
              </a:solidFill>
              <a:latin typeface="Helvetica Neue Light"/>
              <a:ea typeface="Helvetica Neue Light"/>
              <a:cs typeface="Helvetica Neue Light"/>
              <a:sym typeface="Helvetica Neue Light"/>
            </a:endParaRPr>
          </a:p>
          <a:p>
            <a:pPr marL="685800" lvl="1" indent="-279400" algn="l" rtl="0">
              <a:lnSpc>
                <a:spcPct val="90000"/>
              </a:lnSpc>
              <a:spcBef>
                <a:spcPts val="0"/>
              </a:spcBef>
              <a:spcAft>
                <a:spcPts val="0"/>
              </a:spcAft>
              <a:buClr>
                <a:srgbClr val="3F3F3F"/>
              </a:buClr>
              <a:buSzPts val="1800"/>
              <a:buFont typeface="Helvetica Neue Light"/>
              <a:buChar char="○"/>
            </a:pPr>
            <a:r>
              <a:rPr lang="en-US" sz="1800" dirty="0">
                <a:solidFill>
                  <a:srgbClr val="3F3F3F"/>
                </a:solidFill>
                <a:latin typeface="Helvetica Neue Light"/>
                <a:ea typeface="Helvetica Neue Light"/>
                <a:cs typeface="Helvetica Neue Light"/>
                <a:sym typeface="Helvetica Neue Light"/>
              </a:rPr>
              <a:t>...sequentially for dependent resources</a:t>
            </a:r>
            <a:endParaRPr sz="1800" dirty="0">
              <a:solidFill>
                <a:srgbClr val="3F3F3F"/>
              </a:solidFill>
              <a:latin typeface="Helvetica Neue Light"/>
              <a:ea typeface="Helvetica Neue Light"/>
              <a:cs typeface="Helvetica Neue Light"/>
              <a:sym typeface="Helvetica Neue Light"/>
            </a:endParaRPr>
          </a:p>
        </p:txBody>
      </p:sp>
      <p:pic>
        <p:nvPicPr>
          <p:cNvPr id="191" name="Google Shape;191;p30"/>
          <p:cNvPicPr preferRelativeResize="0"/>
          <p:nvPr/>
        </p:nvPicPr>
        <p:blipFill>
          <a:blip r:embed="rId3">
            <a:alphaModFix/>
          </a:blip>
          <a:stretch>
            <a:fillRect/>
          </a:stretch>
        </p:blipFill>
        <p:spPr>
          <a:xfrm>
            <a:off x="7343100" y="1675519"/>
            <a:ext cx="1643269" cy="16260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Why Use Terraform?</a:t>
            </a:r>
            <a:endParaRPr b="1">
              <a:latin typeface="Helvetica Neue"/>
              <a:ea typeface="Helvetica Neue"/>
              <a:cs typeface="Helvetica Neue"/>
              <a:sym typeface="Helvetica Neue"/>
            </a:endParaRPr>
          </a:p>
        </p:txBody>
      </p:sp>
      <p:sp>
        <p:nvSpPr>
          <p:cNvPr id="197" name="Google Shape;197;p31"/>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Font typeface="Helvetica Neue Light"/>
              <a:buChar char="●"/>
            </a:pPr>
            <a:r>
              <a:rPr lang="en-US" dirty="0">
                <a:solidFill>
                  <a:srgbClr val="000000"/>
                </a:solidFill>
              </a:rPr>
              <a:t>Readable</a:t>
            </a:r>
          </a:p>
          <a:p>
            <a:pPr marL="342900" lvl="0" indent="-279400" algn="l" rtl="0">
              <a:lnSpc>
                <a:spcPct val="115000"/>
              </a:lnSpc>
              <a:spcBef>
                <a:spcPts val="0"/>
              </a:spcBef>
              <a:spcAft>
                <a:spcPts val="0"/>
              </a:spcAft>
              <a:buClr>
                <a:srgbClr val="000000"/>
              </a:buClr>
              <a:buSzPts val="1800"/>
              <a:buFont typeface="Helvetica Neue Light"/>
              <a:buChar char="●"/>
            </a:pP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Repeatable</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endParaRPr lang="en-US"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Certainty (i.e., no confusion about what will happen)</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endParaRPr lang="en-US"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Standardized environments</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endParaRPr lang="en-US"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Provision quickly</a:t>
            </a:r>
            <a:endParaRPr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endParaRPr lang="en-US" dirty="0">
              <a:solidFill>
                <a:srgbClr val="000000"/>
              </a:solidFill>
            </a:endParaRPr>
          </a:p>
          <a:p>
            <a:pPr marL="342900" lvl="0" indent="-279400" algn="l" rtl="0">
              <a:lnSpc>
                <a:spcPct val="115000"/>
              </a:lnSpc>
              <a:spcBef>
                <a:spcPts val="0"/>
              </a:spcBef>
              <a:spcAft>
                <a:spcPts val="0"/>
              </a:spcAft>
              <a:buClr>
                <a:srgbClr val="000000"/>
              </a:buClr>
              <a:buSzPts val="1800"/>
              <a:buFont typeface="Lato"/>
              <a:buChar char="●"/>
            </a:pPr>
            <a:r>
              <a:rPr lang="en-US" dirty="0">
                <a:solidFill>
                  <a:srgbClr val="000000"/>
                </a:solidFill>
              </a:rPr>
              <a:t>Disaster recovery </a:t>
            </a:r>
            <a:endParaRPr dirty="0">
              <a:solidFill>
                <a:srgbClr val="000000"/>
              </a:solidFill>
            </a:endParaRPr>
          </a:p>
        </p:txBody>
      </p:sp>
      <p:sp>
        <p:nvSpPr>
          <p:cNvPr id="198" name="Google Shape;198;p3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p:nvPr/>
        </p:nvSpPr>
        <p:spPr>
          <a:xfrm>
            <a:off x="150652" y="609600"/>
            <a:ext cx="69357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4500" b="1" dirty="0">
                <a:solidFill>
                  <a:srgbClr val="F17E3A"/>
                </a:solidFill>
                <a:latin typeface="Calibri"/>
                <a:ea typeface="Calibri"/>
                <a:cs typeface="Calibri"/>
                <a:sym typeface="Calibri"/>
              </a:rPr>
              <a:t>Introduction to Terraform</a:t>
            </a:r>
            <a:endParaRPr sz="1100" dirty="0"/>
          </a:p>
        </p:txBody>
      </p:sp>
      <p:sp>
        <p:nvSpPr>
          <p:cNvPr id="112" name="Google Shape;112;p20"/>
          <p:cNvSpPr txBox="1"/>
          <p:nvPr/>
        </p:nvSpPr>
        <p:spPr>
          <a:xfrm>
            <a:off x="704495" y="3771900"/>
            <a:ext cx="4119600" cy="484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dirty="0"/>
          </a:p>
          <a:p>
            <a:pPr marL="0" marR="0" lvl="0" indent="0" algn="l" rtl="0">
              <a:spcBef>
                <a:spcPts val="0"/>
              </a:spcBef>
              <a:spcAft>
                <a:spcPts val="0"/>
              </a:spcAft>
              <a:buNone/>
            </a:pPr>
            <a:endParaRPr sz="1400" dirty="0">
              <a:latin typeface="Calibri"/>
              <a:ea typeface="Calibri"/>
              <a:cs typeface="Calibri"/>
              <a:sym typeface="Calibri"/>
            </a:endParaRPr>
          </a:p>
          <a:p>
            <a:pPr marL="0" marR="0" lvl="0" indent="0" algn="l" rtl="0">
              <a:spcBef>
                <a:spcPts val="0"/>
              </a:spcBef>
              <a:spcAft>
                <a:spcPts val="0"/>
              </a:spcAft>
              <a:buNone/>
            </a:pPr>
            <a:endParaRPr sz="1400" dirty="0">
              <a:latin typeface="Calibri"/>
              <a:ea typeface="Calibri"/>
              <a:cs typeface="Calibri"/>
              <a:sym typeface="Calibri"/>
            </a:endParaRPr>
          </a:p>
          <a:p>
            <a:pPr marL="0" marR="0" lvl="0" indent="0" algn="l" rtl="0">
              <a:spcBef>
                <a:spcPts val="0"/>
              </a:spcBef>
              <a:spcAft>
                <a:spcPts val="0"/>
              </a:spcAft>
              <a:buNone/>
            </a:pPr>
            <a:endParaRPr sz="1100" dirty="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What Does Terraform (HCL) Look Like?</a:t>
            </a:r>
            <a:endParaRPr b="1">
              <a:latin typeface="Helvetica Neue"/>
              <a:ea typeface="Helvetica Neue"/>
              <a:cs typeface="Helvetica Neue"/>
              <a:sym typeface="Helvetica Neue"/>
            </a:endParaRPr>
          </a:p>
        </p:txBody>
      </p:sp>
      <p:sp>
        <p:nvSpPr>
          <p:cNvPr id="204" name="Google Shape;204;p32"/>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a:solidFill>
                  <a:srgbClr val="FF9900"/>
                </a:solidFill>
                <a:latin typeface="Courier"/>
                <a:ea typeface="Courier"/>
                <a:cs typeface="Courier"/>
                <a:sym typeface="Courier"/>
              </a:rPr>
              <a:t>resource</a:t>
            </a:r>
            <a:r>
              <a:rPr lang="en-US" sz="2700" b="1">
                <a:solidFill>
                  <a:srgbClr val="FFFFFF"/>
                </a:solidFill>
                <a:latin typeface="Courier"/>
                <a:ea typeface="Courier"/>
                <a:cs typeface="Courier"/>
                <a:sym typeface="Courier"/>
              </a:rPr>
              <a:t> </a:t>
            </a:r>
            <a:r>
              <a:rPr lang="en-US" sz="2700" b="1">
                <a:solidFill>
                  <a:srgbClr val="6FA8DC"/>
                </a:solidFill>
                <a:latin typeface="Courier"/>
                <a:ea typeface="Courier"/>
                <a:cs typeface="Courier"/>
                <a:sym typeface="Courier"/>
              </a:rPr>
              <a:t>“aws_instance” “web”</a:t>
            </a:r>
            <a:r>
              <a:rPr lang="en-US" sz="2700" b="1">
                <a:solidFill>
                  <a:srgbClr val="FFFFFF"/>
                </a:solidFill>
                <a:latin typeface="Courier"/>
                <a:ea typeface="Courier"/>
                <a:cs typeface="Courier"/>
                <a:sym typeface="Courier"/>
              </a:rPr>
              <a:t> </a:t>
            </a:r>
            <a:r>
              <a:rPr lang="en-US" sz="2700" b="1">
                <a:solidFill>
                  <a:srgbClr val="C9DAF8"/>
                </a:solidFill>
                <a:latin typeface="Courier"/>
                <a:ea typeface="Courier"/>
                <a:cs typeface="Courier"/>
                <a:sym typeface="Courier"/>
              </a:rPr>
              <a:t>{</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ami</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“ami-19827362728”</a:t>
            </a:r>
            <a:endParaRPr sz="27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instance_type</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“t2.micro”</a:t>
            </a:r>
            <a:endParaRPr sz="27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tags</a:t>
            </a:r>
            <a:r>
              <a:rPr lang="en-US" sz="2700" b="1">
                <a:solidFill>
                  <a:srgbClr val="C9DAF8"/>
                </a:solidFill>
                <a:latin typeface="Courier"/>
                <a:ea typeface="Courier"/>
                <a:cs typeface="Courier"/>
                <a:sym typeface="Courier"/>
              </a:rPr>
              <a:t> = {</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r>
              <a:rPr lang="en-US" sz="2700" b="1">
                <a:solidFill>
                  <a:srgbClr val="8E7CC3"/>
                </a:solidFill>
                <a:latin typeface="Courier"/>
                <a:ea typeface="Courier"/>
                <a:cs typeface="Courier"/>
                <a:sym typeface="Courier"/>
              </a:rPr>
              <a:t>Name</a:t>
            </a:r>
            <a:r>
              <a:rPr lang="en-US" sz="2700" b="1">
                <a:solidFill>
                  <a:srgbClr val="C9DAF8"/>
                </a:solidFill>
                <a:latin typeface="Courier"/>
                <a:ea typeface="Courier"/>
                <a:cs typeface="Courier"/>
                <a:sym typeface="Courier"/>
              </a:rPr>
              <a:t> = </a:t>
            </a:r>
            <a:r>
              <a:rPr lang="en-US" sz="2700" b="1">
                <a:solidFill>
                  <a:srgbClr val="6AA84F"/>
                </a:solidFill>
                <a:latin typeface="Courier"/>
                <a:ea typeface="Courier"/>
                <a:cs typeface="Courier"/>
                <a:sym typeface="Courier"/>
              </a:rPr>
              <a:t>“my-first-instance”</a:t>
            </a:r>
            <a:endParaRPr sz="27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  }</a:t>
            </a:r>
            <a:endParaRPr sz="27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a:solidFill>
                  <a:srgbClr val="C9DAF8"/>
                </a:solidFill>
                <a:latin typeface="Courier"/>
                <a:ea typeface="Courier"/>
                <a:cs typeface="Courier"/>
                <a:sym typeface="Courier"/>
              </a:rPr>
              <a:t>}</a:t>
            </a:r>
            <a:endParaRPr sz="2700" b="1">
              <a:solidFill>
                <a:srgbClr val="C9DAF8"/>
              </a:solidFill>
              <a:latin typeface="Courier"/>
              <a:ea typeface="Courier"/>
              <a:cs typeface="Courier"/>
              <a:sym typeface="Courier"/>
            </a:endParaRPr>
          </a:p>
        </p:txBody>
      </p:sp>
      <p:sp>
        <p:nvSpPr>
          <p:cNvPr id="205" name="Google Shape;205;p32"/>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Prep: Let’s Get Set Up</a:t>
            </a:r>
            <a:endParaRPr b="1">
              <a:latin typeface="Helvetica Neue"/>
              <a:ea typeface="Helvetica Neue"/>
              <a:cs typeface="Helvetica Neue"/>
              <a:sym typeface="Helvetica Neue"/>
            </a:endParaRPr>
          </a:p>
        </p:txBody>
      </p:sp>
      <p:sp>
        <p:nvSpPr>
          <p:cNvPr id="211" name="Google Shape;211;p33"/>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90000"/>
              </a:lnSpc>
              <a:spcBef>
                <a:spcPts val="0"/>
              </a:spcBef>
              <a:spcAft>
                <a:spcPts val="0"/>
              </a:spcAft>
              <a:buSzPts val="1800"/>
              <a:buAutoNum type="arabicPeriod"/>
            </a:pPr>
            <a:r>
              <a:rPr lang="en-US" dirty="0"/>
              <a:t>We will create an isolated (and consistent) development and execution environment where you can run Terraform</a:t>
            </a:r>
          </a:p>
          <a:p>
            <a:pPr marL="342900" lvl="0" indent="-279400" algn="l" rtl="0">
              <a:lnSpc>
                <a:spcPct val="90000"/>
              </a:lnSpc>
              <a:spcBef>
                <a:spcPts val="0"/>
              </a:spcBef>
              <a:spcAft>
                <a:spcPts val="0"/>
              </a:spcAft>
              <a:buSzPts val="1800"/>
              <a:buAutoNum type="arabicPeriod"/>
            </a:pPr>
            <a:endParaRPr lang="en-US" dirty="0"/>
          </a:p>
          <a:p>
            <a:pPr marL="342900" lvl="0" indent="-279400" algn="l" rtl="0">
              <a:lnSpc>
                <a:spcPct val="90000"/>
              </a:lnSpc>
              <a:spcBef>
                <a:spcPts val="0"/>
              </a:spcBef>
              <a:spcAft>
                <a:spcPts val="0"/>
              </a:spcAft>
              <a:buSzPts val="1800"/>
              <a:buAutoNum type="arabicPeriod"/>
            </a:pPr>
            <a:r>
              <a:rPr lang="en-US" dirty="0"/>
              <a:t>You have been emailed your student alias, access key, secret key, and console password (check your Junk folder if you don’t have an email from me, and I can also send you the info via Zoom Chat)</a:t>
            </a:r>
          </a:p>
          <a:p>
            <a:pPr marL="342900" lvl="0" indent="-279400" algn="l" rtl="0">
              <a:lnSpc>
                <a:spcPct val="90000"/>
              </a:lnSpc>
              <a:spcBef>
                <a:spcPts val="0"/>
              </a:spcBef>
              <a:spcAft>
                <a:spcPts val="0"/>
              </a:spcAft>
              <a:buSzPts val="1800"/>
              <a:buAutoNum type="arabicPeriod"/>
            </a:pPr>
            <a:endParaRPr lang="en-US" dirty="0"/>
          </a:p>
          <a:p>
            <a:pPr marL="342900" lvl="0" indent="-279400" algn="l" rtl="0">
              <a:lnSpc>
                <a:spcPct val="90000"/>
              </a:lnSpc>
              <a:spcBef>
                <a:spcPts val="0"/>
              </a:spcBef>
              <a:spcAft>
                <a:spcPts val="0"/>
              </a:spcAft>
              <a:buSzPts val="1800"/>
              <a:buAutoNum type="arabicPeriod"/>
            </a:pPr>
            <a:r>
              <a:rPr lang="en-US" dirty="0"/>
              <a:t>Let’s get these working in your development environment–this will allow you to create things and verify they exist in AWS</a:t>
            </a:r>
          </a:p>
          <a:p>
            <a:pPr marL="342900" lvl="0" indent="-279400" algn="l" rtl="0">
              <a:lnSpc>
                <a:spcPct val="90000"/>
              </a:lnSpc>
              <a:spcBef>
                <a:spcPts val="0"/>
              </a:spcBef>
              <a:spcAft>
                <a:spcPts val="0"/>
              </a:spcAft>
              <a:buSzPts val="1800"/>
              <a:buAutoNum type="arabicPeriod"/>
            </a:pPr>
            <a:endParaRPr lang="en-US" dirty="0"/>
          </a:p>
          <a:p>
            <a:pPr marL="342900" lvl="0" indent="-279400" algn="l" rtl="0">
              <a:lnSpc>
                <a:spcPct val="90000"/>
              </a:lnSpc>
              <a:spcBef>
                <a:spcPts val="0"/>
              </a:spcBef>
              <a:spcAft>
                <a:spcPts val="0"/>
              </a:spcAft>
              <a:buSzPts val="1800"/>
              <a:buAutoNum type="arabicPeriod"/>
            </a:pPr>
            <a:r>
              <a:rPr lang="en-US" dirty="0"/>
              <a:t>Access to your instructional repository: </a:t>
            </a:r>
            <a:r>
              <a:rPr lang="en-US" u="sng" dirty="0">
                <a:solidFill>
                  <a:schemeClr val="hlink"/>
                </a:solidFill>
                <a:hlinkClick r:id="rId3"/>
              </a:rPr>
              <a:t>Course Setup</a:t>
            </a:r>
            <a:endParaRPr dirty="0"/>
          </a:p>
        </p:txBody>
      </p:sp>
      <p:sp>
        <p:nvSpPr>
          <p:cNvPr id="212" name="Google Shape;212;p33"/>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Format of a Terraform Project</a:t>
            </a:r>
            <a:endParaRPr b="1">
              <a:latin typeface="Helvetica Neue"/>
              <a:ea typeface="Helvetica Neue"/>
              <a:cs typeface="Helvetica Neue"/>
              <a:sym typeface="Helvetica Neue"/>
            </a:endParaRPr>
          </a:p>
        </p:txBody>
      </p:sp>
      <p:sp>
        <p:nvSpPr>
          <p:cNvPr id="218" name="Google Shape;218;p34"/>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0" lvl="0" indent="0" algn="l" rtl="0">
              <a:lnSpc>
                <a:spcPct val="150000"/>
              </a:lnSpc>
              <a:spcBef>
                <a:spcPts val="0"/>
              </a:spcBef>
              <a:spcAft>
                <a:spcPts val="0"/>
              </a:spcAft>
              <a:buNone/>
            </a:pPr>
            <a:r>
              <a:rPr lang="en-US" b="1" dirty="0">
                <a:solidFill>
                  <a:srgbClr val="000000"/>
                </a:solidFill>
                <a:latin typeface="Helvetica Neue"/>
                <a:ea typeface="Helvetica Neue"/>
                <a:cs typeface="Helvetica Neue"/>
                <a:sym typeface="Helvetica Neue"/>
              </a:rPr>
              <a:t>    example-terraform-project</a:t>
            </a:r>
          </a:p>
          <a:p>
            <a:pPr marL="0" lvl="0" indent="0" algn="l" rtl="0">
              <a:lnSpc>
                <a:spcPct val="150000"/>
              </a:lnSpc>
              <a:spcBef>
                <a:spcPts val="0"/>
              </a:spcBef>
              <a:spcAft>
                <a:spcPts val="0"/>
              </a:spcAft>
              <a:buNone/>
            </a:pPr>
            <a:r>
              <a:rPr lang="en-US" b="1" dirty="0">
                <a:solidFill>
                  <a:srgbClr val="000000"/>
                </a:solidFill>
                <a:latin typeface="Helvetica Neue"/>
                <a:sym typeface="Helvetica Neue"/>
              </a:rPr>
              <a:t>         </a:t>
            </a:r>
            <a:r>
              <a:rPr lang="en-US" dirty="0">
                <a:solidFill>
                  <a:srgbClr val="000000"/>
                </a:solidFill>
              </a:rPr>
              <a:t>.terraform (more on this directory later)</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main.tf</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outputs.tf</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variables.tf</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a:t>
            </a:r>
            <a:r>
              <a:rPr lang="en-US" dirty="0" err="1">
                <a:solidFill>
                  <a:srgbClr val="000000"/>
                </a:solidFill>
              </a:rPr>
              <a:t>terraform.tfvars</a:t>
            </a:r>
            <a:endParaRPr dirty="0">
              <a:solidFill>
                <a:srgbClr val="000000"/>
              </a:solidFill>
            </a:endParaRPr>
          </a:p>
          <a:p>
            <a:pPr marL="0" lvl="0" indent="0" algn="l" rtl="0">
              <a:lnSpc>
                <a:spcPct val="150000"/>
              </a:lnSpc>
              <a:spcBef>
                <a:spcPts val="0"/>
              </a:spcBef>
              <a:spcAft>
                <a:spcPts val="0"/>
              </a:spcAft>
              <a:buNone/>
            </a:pPr>
            <a:r>
              <a:rPr lang="en-US" dirty="0">
                <a:solidFill>
                  <a:srgbClr val="000000"/>
                </a:solidFill>
              </a:rPr>
              <a:t>         </a:t>
            </a:r>
            <a:r>
              <a:rPr lang="en-US" dirty="0" err="1">
                <a:solidFill>
                  <a:srgbClr val="000000"/>
                </a:solidFill>
              </a:rPr>
              <a:t>others.auto.tfvars</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p:txBody>
      </p:sp>
      <p:sp>
        <p:nvSpPr>
          <p:cNvPr id="219" name="Google Shape;219;p34"/>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22</a:t>
            </a:fld>
            <a:endParaRPr/>
          </a:p>
        </p:txBody>
      </p:sp>
      <p:sp>
        <p:nvSpPr>
          <p:cNvPr id="220" name="Google Shape;220;p34"/>
          <p:cNvSpPr/>
          <p:nvPr/>
        </p:nvSpPr>
        <p:spPr>
          <a:xfrm>
            <a:off x="676500" y="1272619"/>
            <a:ext cx="196969" cy="128775"/>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t> </a:t>
            </a:r>
            <a:endParaRPr sz="1100"/>
          </a:p>
        </p:txBody>
      </p:sp>
      <p:pic>
        <p:nvPicPr>
          <p:cNvPr id="221" name="Google Shape;221;p34"/>
          <p:cNvPicPr preferRelativeResize="0"/>
          <p:nvPr/>
        </p:nvPicPr>
        <p:blipFill>
          <a:blip r:embed="rId3">
            <a:alphaModFix/>
          </a:blip>
          <a:stretch>
            <a:fillRect/>
          </a:stretch>
        </p:blipFill>
        <p:spPr>
          <a:xfrm>
            <a:off x="928031" y="1989506"/>
            <a:ext cx="297150" cy="297150"/>
          </a:xfrm>
          <a:prstGeom prst="rect">
            <a:avLst/>
          </a:prstGeom>
          <a:noFill/>
          <a:ln>
            <a:noFill/>
          </a:ln>
        </p:spPr>
      </p:pic>
      <p:pic>
        <p:nvPicPr>
          <p:cNvPr id="222" name="Google Shape;222;p34"/>
          <p:cNvPicPr preferRelativeResize="0"/>
          <p:nvPr/>
        </p:nvPicPr>
        <p:blipFill>
          <a:blip r:embed="rId3">
            <a:alphaModFix/>
          </a:blip>
          <a:stretch>
            <a:fillRect/>
          </a:stretch>
        </p:blipFill>
        <p:spPr>
          <a:xfrm>
            <a:off x="928031" y="2403394"/>
            <a:ext cx="297150" cy="297150"/>
          </a:xfrm>
          <a:prstGeom prst="rect">
            <a:avLst/>
          </a:prstGeom>
          <a:noFill/>
          <a:ln>
            <a:noFill/>
          </a:ln>
        </p:spPr>
      </p:pic>
      <p:pic>
        <p:nvPicPr>
          <p:cNvPr id="223" name="Google Shape;223;p34"/>
          <p:cNvPicPr preferRelativeResize="0"/>
          <p:nvPr/>
        </p:nvPicPr>
        <p:blipFill>
          <a:blip r:embed="rId3">
            <a:alphaModFix/>
          </a:blip>
          <a:stretch>
            <a:fillRect/>
          </a:stretch>
        </p:blipFill>
        <p:spPr>
          <a:xfrm>
            <a:off x="928031" y="2802994"/>
            <a:ext cx="297150" cy="297150"/>
          </a:xfrm>
          <a:prstGeom prst="rect">
            <a:avLst/>
          </a:prstGeom>
          <a:noFill/>
          <a:ln>
            <a:noFill/>
          </a:ln>
        </p:spPr>
      </p:pic>
      <p:pic>
        <p:nvPicPr>
          <p:cNvPr id="224" name="Google Shape;224;p34"/>
          <p:cNvPicPr preferRelativeResize="0"/>
          <p:nvPr/>
        </p:nvPicPr>
        <p:blipFill>
          <a:blip r:embed="rId3">
            <a:alphaModFix/>
          </a:blip>
          <a:stretch>
            <a:fillRect/>
          </a:stretch>
        </p:blipFill>
        <p:spPr>
          <a:xfrm>
            <a:off x="928031" y="3202594"/>
            <a:ext cx="297150" cy="297150"/>
          </a:xfrm>
          <a:prstGeom prst="rect">
            <a:avLst/>
          </a:prstGeom>
          <a:noFill/>
          <a:ln>
            <a:noFill/>
          </a:ln>
        </p:spPr>
      </p:pic>
      <p:sp>
        <p:nvSpPr>
          <p:cNvPr id="225" name="Google Shape;225;p34"/>
          <p:cNvSpPr/>
          <p:nvPr/>
        </p:nvSpPr>
        <p:spPr>
          <a:xfrm>
            <a:off x="2394413" y="2025244"/>
            <a:ext cx="517313" cy="1105969"/>
          </a:xfrm>
          <a:custGeom>
            <a:avLst/>
            <a:gdLst/>
            <a:ahLst/>
            <a:cxnLst/>
            <a:rect l="l" t="t" r="r" b="b"/>
            <a:pathLst>
              <a:path w="27590" h="58985" extrusionOk="0">
                <a:moveTo>
                  <a:pt x="0" y="0"/>
                </a:moveTo>
                <a:cubicBezTo>
                  <a:pt x="4579" y="4579"/>
                  <a:pt x="26529" y="17642"/>
                  <a:pt x="27472" y="27473"/>
                </a:cubicBezTo>
                <a:cubicBezTo>
                  <a:pt x="28415" y="37304"/>
                  <a:pt x="9292" y="53733"/>
                  <a:pt x="5656" y="58985"/>
                </a:cubicBezTo>
              </a:path>
            </a:pathLst>
          </a:custGeom>
          <a:noFill/>
          <a:ln w="9525" cap="flat" cmpd="sng">
            <a:solidFill>
              <a:schemeClr val="dk2"/>
            </a:solidFill>
            <a:prstDash val="solid"/>
            <a:round/>
            <a:headEnd type="none" w="med" len="med"/>
            <a:tailEnd type="none" w="med" len="med"/>
          </a:ln>
        </p:spPr>
      </p:sp>
      <p:sp>
        <p:nvSpPr>
          <p:cNvPr id="226" name="Google Shape;226;p34"/>
          <p:cNvSpPr/>
          <p:nvPr/>
        </p:nvSpPr>
        <p:spPr>
          <a:xfrm>
            <a:off x="3061013" y="2483213"/>
            <a:ext cx="1371300" cy="20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 name="Google Shape;227;p34"/>
          <p:cNvSpPr txBox="1"/>
          <p:nvPr/>
        </p:nvSpPr>
        <p:spPr>
          <a:xfrm>
            <a:off x="4530580" y="2430188"/>
            <a:ext cx="2550157" cy="297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dirty="0">
                <a:latin typeface="Helvetica Neue Light"/>
                <a:ea typeface="Helvetica Neue Light"/>
                <a:cs typeface="Helvetica Neue Light"/>
                <a:sym typeface="Helvetica Neue Light"/>
              </a:rPr>
              <a:t>*.</a:t>
            </a:r>
            <a:r>
              <a:rPr lang="en-US" dirty="0" err="1">
                <a:latin typeface="Helvetica Neue Light"/>
                <a:ea typeface="Helvetica Neue Light"/>
                <a:cs typeface="Helvetica Neue Light"/>
                <a:sym typeface="Helvetica Neue Light"/>
              </a:rPr>
              <a:t>tf</a:t>
            </a:r>
            <a:r>
              <a:rPr lang="en-US" dirty="0">
                <a:latin typeface="Helvetica Neue Light"/>
                <a:ea typeface="Helvetica Neue Light"/>
                <a:cs typeface="Helvetica Neue Light"/>
                <a:sym typeface="Helvetica Neue Light"/>
              </a:rPr>
              <a:t> files get merged at runtime</a:t>
            </a:r>
            <a:endParaRPr dirty="0">
              <a:latin typeface="Helvetica Neue Light"/>
              <a:ea typeface="Helvetica Neue Light"/>
              <a:cs typeface="Helvetica Neue Light"/>
              <a:sym typeface="Helvetica Neue Light"/>
            </a:endParaRPr>
          </a:p>
        </p:txBody>
      </p:sp>
      <p:sp>
        <p:nvSpPr>
          <p:cNvPr id="228" name="Google Shape;228;p34"/>
          <p:cNvSpPr/>
          <p:nvPr/>
        </p:nvSpPr>
        <p:spPr>
          <a:xfrm>
            <a:off x="3175370" y="3385313"/>
            <a:ext cx="273169" cy="689344"/>
          </a:xfrm>
          <a:custGeom>
            <a:avLst/>
            <a:gdLst/>
            <a:ahLst/>
            <a:cxnLst/>
            <a:rect l="l" t="t" r="r" b="b"/>
            <a:pathLst>
              <a:path w="14569" h="36765" extrusionOk="0">
                <a:moveTo>
                  <a:pt x="0" y="0"/>
                </a:moveTo>
                <a:cubicBezTo>
                  <a:pt x="2424" y="2289"/>
                  <a:pt x="14342" y="7609"/>
                  <a:pt x="14544" y="13736"/>
                </a:cubicBezTo>
                <a:cubicBezTo>
                  <a:pt x="14746" y="19864"/>
                  <a:pt x="3434" y="32927"/>
                  <a:pt x="1212" y="36765"/>
                </a:cubicBezTo>
              </a:path>
            </a:pathLst>
          </a:custGeom>
          <a:noFill/>
          <a:ln w="9525" cap="flat" cmpd="sng">
            <a:solidFill>
              <a:schemeClr val="dk2"/>
            </a:solidFill>
            <a:prstDash val="solid"/>
            <a:round/>
            <a:headEnd type="none" w="med" len="med"/>
            <a:tailEnd type="none" w="med" len="med"/>
          </a:ln>
        </p:spPr>
      </p:sp>
      <p:sp>
        <p:nvSpPr>
          <p:cNvPr id="229" name="Google Shape;229;p34"/>
          <p:cNvSpPr/>
          <p:nvPr/>
        </p:nvSpPr>
        <p:spPr>
          <a:xfrm>
            <a:off x="3555073" y="3561694"/>
            <a:ext cx="1371300" cy="20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 name="Google Shape;230;p34"/>
          <p:cNvSpPr txBox="1"/>
          <p:nvPr/>
        </p:nvSpPr>
        <p:spPr>
          <a:xfrm>
            <a:off x="5032906" y="3467794"/>
            <a:ext cx="2938785" cy="297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dirty="0" err="1">
                <a:latin typeface="Helvetica Neue Light"/>
                <a:ea typeface="Helvetica Neue Light"/>
                <a:cs typeface="Helvetica Neue Light"/>
                <a:sym typeface="Helvetica Neue Light"/>
              </a:rPr>
              <a:t>terraform.tfvars</a:t>
            </a:r>
            <a:r>
              <a:rPr lang="en-US" dirty="0">
                <a:latin typeface="Helvetica Neue Light"/>
                <a:ea typeface="Helvetica Neue Light"/>
                <a:cs typeface="Helvetica Neue Light"/>
                <a:sym typeface="Helvetica Neue Light"/>
              </a:rPr>
              <a:t> and *.</a:t>
            </a:r>
            <a:r>
              <a:rPr lang="en-US" dirty="0" err="1">
                <a:latin typeface="Helvetica Neue Light"/>
                <a:ea typeface="Helvetica Neue Light"/>
                <a:cs typeface="Helvetica Neue Light"/>
                <a:sym typeface="Helvetica Neue Light"/>
              </a:rPr>
              <a:t>auto.tfvars</a:t>
            </a:r>
            <a:r>
              <a:rPr lang="en-US" dirty="0">
                <a:latin typeface="Helvetica Neue Light"/>
                <a:ea typeface="Helvetica Neue Light"/>
                <a:cs typeface="Helvetica Neue Light"/>
                <a:sym typeface="Helvetica Neue Light"/>
              </a:rPr>
              <a:t> files get merged at runtime</a:t>
            </a:r>
            <a:endParaRPr dirty="0">
              <a:latin typeface="Helvetica Neue Light"/>
              <a:ea typeface="Helvetica Neue Light"/>
              <a:cs typeface="Helvetica Neue Light"/>
              <a:sym typeface="Helvetica Neue Light"/>
            </a:endParaRPr>
          </a:p>
        </p:txBody>
      </p:sp>
      <p:sp>
        <p:nvSpPr>
          <p:cNvPr id="231" name="Google Shape;231;p34"/>
          <p:cNvSpPr/>
          <p:nvPr/>
        </p:nvSpPr>
        <p:spPr>
          <a:xfrm rot="-5400000">
            <a:off x="978122" y="1652044"/>
            <a:ext cx="196969" cy="128775"/>
          </a:xfrm>
          <a:prstGeom prst="flowChartMerg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r>
              <a:rPr lang="en-US" sz="1100"/>
              <a:t> </a:t>
            </a:r>
            <a:endParaRPr sz="1100"/>
          </a:p>
        </p:txBody>
      </p:sp>
      <p:pic>
        <p:nvPicPr>
          <p:cNvPr id="232" name="Google Shape;232;p34"/>
          <p:cNvPicPr preferRelativeResize="0"/>
          <p:nvPr/>
        </p:nvPicPr>
        <p:blipFill>
          <a:blip r:embed="rId3">
            <a:alphaModFix/>
          </a:blip>
          <a:stretch>
            <a:fillRect/>
          </a:stretch>
        </p:blipFill>
        <p:spPr>
          <a:xfrm>
            <a:off x="928031" y="3635625"/>
            <a:ext cx="297150" cy="297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Hashicorp Configuration Language (HCL)</a:t>
            </a:r>
            <a:endParaRPr b="1">
              <a:latin typeface="Helvetica Neue"/>
              <a:ea typeface="Helvetica Neue"/>
              <a:cs typeface="Helvetica Neue"/>
              <a:sym typeface="Helvetica Neue"/>
            </a:endParaRPr>
          </a:p>
        </p:txBody>
      </p:sp>
      <p:sp>
        <p:nvSpPr>
          <p:cNvPr id="238" name="Google Shape;238;p35"/>
          <p:cNvSpPr txBox="1">
            <a:spLocks noGrp="1"/>
          </p:cNvSpPr>
          <p:nvPr>
            <p:ph type="body" idx="1"/>
          </p:nvPr>
        </p:nvSpPr>
        <p:spPr>
          <a:xfrm>
            <a:off x="630000" y="1277474"/>
            <a:ext cx="7884000" cy="3321000"/>
          </a:xfrm>
          <a:prstGeom prst="rect">
            <a:avLst/>
          </a:prstGeom>
          <a:noFill/>
          <a:ln>
            <a:noFill/>
          </a:ln>
        </p:spPr>
        <p:txBody>
          <a:bodyPr spcFirstLastPara="1" wrap="square" lIns="67500" tIns="35100" rIns="68575" bIns="34275" anchor="t" anchorCtr="0">
            <a:noAutofit/>
          </a:bodyPr>
          <a:lstStyle/>
          <a:p>
            <a:pPr marL="342900" lvl="0" indent="-279400" algn="l" rtl="0">
              <a:lnSpc>
                <a:spcPct val="90000"/>
              </a:lnSpc>
              <a:spcBef>
                <a:spcPts val="0"/>
              </a:spcBef>
              <a:spcAft>
                <a:spcPts val="0"/>
              </a:spcAft>
              <a:buClr>
                <a:srgbClr val="000000"/>
              </a:buClr>
              <a:buSzPts val="1800"/>
              <a:buChar char="●"/>
            </a:pPr>
            <a:r>
              <a:rPr lang="en-US" dirty="0">
                <a:solidFill>
                  <a:srgbClr val="000000"/>
                </a:solidFill>
              </a:rPr>
              <a:t>The goal of HCL is to build a structured configuration language that is both human and machine friendly for use with command-line tools, but specifically targeted towards DevOps tools, servers, etc.</a:t>
            </a:r>
            <a:endParaRPr dirty="0">
              <a:solidFill>
                <a:srgbClr val="000000"/>
              </a:solidFill>
            </a:endParaRPr>
          </a:p>
          <a:p>
            <a:pPr marL="34290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Fully JSON compatible</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dirty="0">
                <a:solidFill>
                  <a:srgbClr val="000000"/>
                </a:solidFill>
              </a:rPr>
              <a:t>Made up of </a:t>
            </a:r>
            <a:r>
              <a:rPr lang="en-US" b="1" dirty="0">
                <a:solidFill>
                  <a:srgbClr val="000000"/>
                </a:solidFill>
                <a:latin typeface="Helvetica Neue"/>
                <a:ea typeface="Helvetica Neue"/>
                <a:cs typeface="Helvetica Neue"/>
                <a:sym typeface="Helvetica Neue"/>
              </a:rPr>
              <a:t>blocks</a:t>
            </a:r>
            <a:r>
              <a:rPr lang="en-US" dirty="0">
                <a:solidFill>
                  <a:srgbClr val="000000"/>
                </a:solidFill>
              </a:rPr>
              <a:t>, which roughly equate to JSON objects. Each block maps to an object type as defined by </a:t>
            </a:r>
            <a:r>
              <a:rPr lang="en-US" b="1" dirty="0">
                <a:solidFill>
                  <a:srgbClr val="000000"/>
                </a:solidFill>
                <a:latin typeface="Helvetica Neue"/>
                <a:ea typeface="Helvetica Neue"/>
                <a:cs typeface="Helvetica Neue"/>
                <a:sym typeface="Helvetica Neue"/>
              </a:rPr>
              <a:t>Terraform providers</a:t>
            </a:r>
            <a:r>
              <a:rPr lang="en-US" dirty="0">
                <a:solidFill>
                  <a:srgbClr val="000000"/>
                </a:solidFill>
              </a:rPr>
              <a:t> (we’ll talk more about providers later)</a:t>
            </a:r>
            <a:endParaRPr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342900" lvl="0" indent="-279400" algn="l" rtl="0">
              <a:lnSpc>
                <a:spcPct val="90000"/>
              </a:lnSpc>
              <a:spcBef>
                <a:spcPts val="0"/>
              </a:spcBef>
              <a:spcAft>
                <a:spcPts val="0"/>
              </a:spcAft>
              <a:buClr>
                <a:srgbClr val="000000"/>
              </a:buClr>
              <a:buSzPts val="1800"/>
              <a:buChar char="●"/>
            </a:pPr>
            <a:r>
              <a:rPr lang="en-US" u="sng" dirty="0">
                <a:solidFill>
                  <a:schemeClr val="hlink"/>
                </a:solidFill>
                <a:hlinkClick r:id="rId3"/>
              </a:rPr>
              <a:t>https://github.com/hashicorp/hcl</a:t>
            </a:r>
            <a:r>
              <a:rPr lang="en-US" dirty="0">
                <a:solidFill>
                  <a:srgbClr val="000000"/>
                </a:solidFill>
              </a:rPr>
              <a:t> </a:t>
            </a:r>
            <a:endParaRPr dirty="0">
              <a:solidFill>
                <a:srgbClr val="000000"/>
              </a:solidFill>
            </a:endParaRPr>
          </a:p>
        </p:txBody>
      </p:sp>
      <p:sp>
        <p:nvSpPr>
          <p:cNvPr id="239" name="Google Shape;239;p3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Project Content Types</a:t>
            </a:r>
            <a:endParaRPr b="1">
              <a:latin typeface="Helvetica Neue"/>
              <a:ea typeface="Helvetica Neue"/>
              <a:cs typeface="Helvetica Neue"/>
              <a:sym typeface="Helvetica Neue"/>
            </a:endParaRPr>
          </a:p>
        </p:txBody>
      </p:sp>
      <p:sp>
        <p:nvSpPr>
          <p:cNvPr id="245" name="Google Shape;245;p36"/>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a:t>
            </a:r>
            <a:r>
              <a:rPr lang="en-US" b="1"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tf.json</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HCL or JSON</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These files define your declarative infrastructure and resources</a:t>
            </a:r>
            <a:endParaRPr sz="1800"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tfstate</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JSON files that store state, reference to resources</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Created and maintained by terraform</a:t>
            </a:r>
            <a:endParaRPr sz="1800" dirty="0">
              <a:solidFill>
                <a:srgbClr val="000000"/>
              </a:solidFill>
            </a:endParaRPr>
          </a:p>
          <a:p>
            <a:pPr marL="0" lvl="0" indent="0" algn="l" rtl="0">
              <a:lnSpc>
                <a:spcPct val="90000"/>
              </a:lnSpc>
              <a:spcBef>
                <a:spcPts val="0"/>
              </a:spcBef>
              <a:spcAft>
                <a:spcPts val="0"/>
              </a:spcAft>
              <a:buNone/>
            </a:pPr>
            <a:endParaRPr dirty="0">
              <a:solidFill>
                <a:srgbClr val="000000"/>
              </a:solidFill>
            </a:endParaRPr>
          </a:p>
          <a:p>
            <a:pPr marL="0" lvl="0" indent="0" algn="l" rtl="0">
              <a:lnSpc>
                <a:spcPct val="90000"/>
              </a:lnSpc>
              <a:spcBef>
                <a:spcPts val="0"/>
              </a:spcBef>
              <a:spcAft>
                <a:spcPts val="0"/>
              </a:spcAft>
              <a:buNone/>
            </a:pP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tfvars</a:t>
            </a:r>
            <a:r>
              <a:rPr lang="en-US" b="1" dirty="0">
                <a:solidFill>
                  <a:srgbClr val="000000"/>
                </a:solidFill>
                <a:latin typeface="Consolas"/>
                <a:ea typeface="Consolas"/>
                <a:cs typeface="Consolas"/>
                <a:sym typeface="Consolas"/>
              </a:rPr>
              <a:t>,</a:t>
            </a:r>
            <a:r>
              <a:rPr lang="en-US" dirty="0">
                <a:solidFill>
                  <a:srgbClr val="000000"/>
                </a:solidFill>
              </a:rPr>
              <a:t> *</a:t>
            </a: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tfvars.json</a:t>
            </a:r>
            <a:r>
              <a:rPr lang="en-US" b="1" dirty="0">
                <a:solidFill>
                  <a:srgbClr val="000000"/>
                </a:solidFill>
                <a:latin typeface="Consolas"/>
                <a:ea typeface="Consolas"/>
                <a:cs typeface="Consolas"/>
                <a:sym typeface="Consolas"/>
              </a:rPr>
              <a:t>,</a:t>
            </a:r>
            <a:r>
              <a:rPr lang="en-US" dirty="0">
                <a:solidFill>
                  <a:srgbClr val="000000"/>
                </a:solidFill>
              </a:rPr>
              <a:t> </a:t>
            </a:r>
            <a:r>
              <a:rPr lang="en-US" b="1" dirty="0">
                <a:solidFill>
                  <a:srgbClr val="000000"/>
                </a:solidFill>
                <a:latin typeface="Consolas"/>
                <a:ea typeface="Consolas"/>
                <a:cs typeface="Consolas"/>
                <a:sym typeface="Consolas"/>
              </a:rPr>
              <a:t>*.</a:t>
            </a:r>
            <a:r>
              <a:rPr lang="en-US" b="1" dirty="0" err="1">
                <a:solidFill>
                  <a:srgbClr val="000000"/>
                </a:solidFill>
                <a:latin typeface="Consolas"/>
                <a:ea typeface="Consolas"/>
                <a:cs typeface="Consolas"/>
                <a:sym typeface="Consolas"/>
              </a:rPr>
              <a:t>auto.tfvars</a:t>
            </a:r>
            <a:r>
              <a:rPr lang="en-US" b="1" dirty="0">
                <a:solidFill>
                  <a:srgbClr val="000000"/>
                </a:solidFill>
                <a:latin typeface="Consolas"/>
                <a:ea typeface="Consolas"/>
                <a:cs typeface="Consolas"/>
                <a:sym typeface="Consolas"/>
              </a:rPr>
              <a:t>, *.</a:t>
            </a:r>
            <a:r>
              <a:rPr lang="en-US" b="1" dirty="0" err="1">
                <a:solidFill>
                  <a:srgbClr val="000000"/>
                </a:solidFill>
                <a:latin typeface="Consolas"/>
                <a:ea typeface="Consolas"/>
                <a:cs typeface="Consolas"/>
                <a:sym typeface="Consolas"/>
              </a:rPr>
              <a:t>auto.tfvars.json</a:t>
            </a:r>
            <a:endParaRPr b="1" dirty="0">
              <a:solidFill>
                <a:srgbClr val="000000"/>
              </a:solidFill>
              <a:latin typeface="Consolas"/>
              <a:ea typeface="Consolas"/>
              <a:cs typeface="Consolas"/>
              <a:sym typeface="Consolas"/>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HCL or JSON</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Variable definitions in bulk</a:t>
            </a:r>
            <a:endParaRPr sz="1800" dirty="0">
              <a:solidFill>
                <a:srgbClr val="000000"/>
              </a:solidFill>
            </a:endParaRPr>
          </a:p>
          <a:p>
            <a:pPr marL="685800" lvl="1" indent="-279400" algn="l" rtl="0">
              <a:lnSpc>
                <a:spcPct val="90000"/>
              </a:lnSpc>
              <a:spcBef>
                <a:spcPts val="0"/>
              </a:spcBef>
              <a:spcAft>
                <a:spcPts val="0"/>
              </a:spcAft>
              <a:buClr>
                <a:srgbClr val="000000"/>
              </a:buClr>
              <a:buSzPts val="1800"/>
              <a:buChar char="○"/>
            </a:pPr>
            <a:r>
              <a:rPr lang="en-US" sz="1800" dirty="0">
                <a:solidFill>
                  <a:srgbClr val="000000"/>
                </a:solidFill>
              </a:rPr>
              <a:t>(More to come on setting variable values at runtime)</a:t>
            </a:r>
            <a:endParaRPr sz="1800" dirty="0">
              <a:solidFill>
                <a:srgbClr val="000000"/>
              </a:solidFill>
            </a:endParaRPr>
          </a:p>
        </p:txBody>
      </p:sp>
      <p:sp>
        <p:nvSpPr>
          <p:cNvPr id="246" name="Google Shape;246;p3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52" name="Google Shape;252;p37"/>
          <p:cNvSpPr txBox="1">
            <a:spLocks noGrp="1"/>
          </p:cNvSpPr>
          <p:nvPr>
            <p:ph type="body" idx="1"/>
          </p:nvPr>
        </p:nvSpPr>
        <p:spPr>
          <a:xfrm>
            <a:off x="626625" y="1111275"/>
            <a:ext cx="7884000" cy="3552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b="1">
                <a:solidFill>
                  <a:srgbClr val="000000"/>
                </a:solidFill>
                <a:latin typeface="Consolas"/>
                <a:ea typeface="Consolas"/>
                <a:cs typeface="Consolas"/>
                <a:sym typeface="Consolas"/>
              </a:rPr>
              <a:t>*.tf</a:t>
            </a:r>
            <a:r>
              <a:rPr lang="en-US">
                <a:solidFill>
                  <a:srgbClr val="000000"/>
                </a:solidFill>
              </a:rPr>
              <a:t> files contain your </a:t>
            </a:r>
            <a:r>
              <a:rPr lang="en-US" b="1">
                <a:solidFill>
                  <a:srgbClr val="000000"/>
                </a:solidFill>
                <a:latin typeface="Helvetica Neue"/>
                <a:ea typeface="Helvetica Neue"/>
                <a:cs typeface="Helvetica Neue"/>
                <a:sym typeface="Helvetica Neue"/>
              </a:rPr>
              <a:t>HCL declarative</a:t>
            </a:r>
            <a:r>
              <a:rPr lang="en-US">
                <a:solidFill>
                  <a:srgbClr val="000000"/>
                </a:solidFill>
              </a:rPr>
              <a:t> definitions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253" name="Google Shape;253;p3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25</a:t>
            </a:fld>
            <a:endParaRPr/>
          </a:p>
        </p:txBody>
      </p:sp>
      <p:sp>
        <p:nvSpPr>
          <p:cNvPr id="254" name="Google Shape;254;p37"/>
          <p:cNvSpPr txBox="1"/>
          <p:nvPr/>
        </p:nvSpPr>
        <p:spPr>
          <a:xfrm>
            <a:off x="873075" y="1564594"/>
            <a:ext cx="6138300" cy="2431500"/>
          </a:xfrm>
          <a:prstGeom prst="rect">
            <a:avLst/>
          </a:prstGeom>
          <a:solidFill>
            <a:srgbClr val="000000"/>
          </a:solid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Clr>
                <a:schemeClr val="dk1"/>
              </a:buClr>
              <a:buSzPts val="800"/>
              <a:buFont typeface="Arial"/>
              <a:buNone/>
            </a:pPr>
            <a:r>
              <a:rPr lang="en-US" sz="2000" b="1">
                <a:solidFill>
                  <a:srgbClr val="FF9900"/>
                </a:solidFill>
                <a:latin typeface="Courier"/>
                <a:ea typeface="Courier"/>
                <a:cs typeface="Courier"/>
                <a:sym typeface="Courier"/>
              </a:rPr>
              <a:t>resource</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“aws_instance” “web”</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ami</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“ami-19827362728”</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instance_type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“t2.micro”</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tags</a:t>
            </a: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Name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“my-first-instance”</a:t>
            </a:r>
            <a:endParaRPr sz="20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endParaRPr sz="1100">
              <a:latin typeface="Helvetica Neue Light"/>
              <a:ea typeface="Helvetica Neue Light"/>
              <a:cs typeface="Helvetica Neue Light"/>
              <a:sym typeface="Helvetica Neue Light"/>
            </a:endParaRPr>
          </a:p>
        </p:txBody>
      </p:sp>
      <p:sp>
        <p:nvSpPr>
          <p:cNvPr id="255" name="Google Shape;255;p37"/>
          <p:cNvSpPr txBox="1">
            <a:spLocks noGrp="1"/>
          </p:cNvSpPr>
          <p:nvPr>
            <p:ph type="body" idx="1"/>
          </p:nvPr>
        </p:nvSpPr>
        <p:spPr>
          <a:xfrm>
            <a:off x="630000" y="4094213"/>
            <a:ext cx="7884000" cy="566700"/>
          </a:xfrm>
          <a:prstGeom prst="rect">
            <a:avLst/>
          </a:prstGeom>
          <a:noFill/>
          <a:ln>
            <a:noFill/>
          </a:ln>
        </p:spPr>
        <p:txBody>
          <a:bodyPr spcFirstLastPara="1" wrap="square" lIns="67500" tIns="35100" rIns="68575" bIns="34275" anchor="t" anchorCtr="0">
            <a:noAutofit/>
          </a:bodyPr>
          <a:lstStyle/>
          <a:p>
            <a:pPr marL="342900" lvl="0" indent="-279400" algn="l" rtl="0">
              <a:spcBef>
                <a:spcPts val="0"/>
              </a:spcBef>
              <a:spcAft>
                <a:spcPts val="0"/>
              </a:spcAft>
              <a:buClr>
                <a:srgbClr val="000000"/>
              </a:buClr>
              <a:buSzPts val="1800"/>
              <a:buChar char="●"/>
            </a:pPr>
            <a:r>
              <a:rPr lang="en-US" dirty="0">
                <a:solidFill>
                  <a:schemeClr val="dk1"/>
                </a:solidFill>
              </a:rPr>
              <a:t>Most </a:t>
            </a:r>
            <a:r>
              <a:rPr lang="en-US" b="1" dirty="0">
                <a:solidFill>
                  <a:schemeClr val="dk1"/>
                </a:solidFill>
                <a:latin typeface="Helvetica Neue"/>
                <a:ea typeface="Helvetica Neue"/>
                <a:cs typeface="Helvetica Neue"/>
                <a:sym typeface="Helvetica Neue"/>
              </a:rPr>
              <a:t>blocks</a:t>
            </a:r>
            <a:r>
              <a:rPr lang="en-US" dirty="0">
                <a:solidFill>
                  <a:schemeClr val="dk1"/>
                </a:solidFill>
              </a:rPr>
              <a:t> in your HCL represent a </a:t>
            </a:r>
            <a:r>
              <a:rPr lang="en-US" b="1" dirty="0">
                <a:solidFill>
                  <a:schemeClr val="dk1"/>
                </a:solidFill>
                <a:latin typeface="Helvetica Neue"/>
                <a:ea typeface="Helvetica Neue"/>
                <a:cs typeface="Helvetica Neue"/>
                <a:sym typeface="Helvetica Neue"/>
              </a:rPr>
              <a:t>resource</a:t>
            </a:r>
            <a:r>
              <a:rPr lang="en-US" dirty="0">
                <a:solidFill>
                  <a:schemeClr val="dk1"/>
                </a:solidFill>
              </a:rPr>
              <a:t> to be created/maintained by Terraform</a:t>
            </a:r>
            <a:endParaRPr dirty="0">
              <a:solidFill>
                <a:srgbClr val="000000"/>
              </a:solidFill>
            </a:endParaRPr>
          </a:p>
          <a:p>
            <a:pPr marL="0" lvl="0" indent="0" algn="l" rtl="0">
              <a:spcBef>
                <a:spcPts val="0"/>
              </a:spcBef>
              <a:spcAft>
                <a:spcPts val="0"/>
              </a:spcAft>
              <a:buNone/>
            </a:pPr>
            <a:endParaRP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1000"/>
                                        <p:tgtEl>
                                          <p:spTgt spid="2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5"/>
                                        </p:tgtEl>
                                        <p:attrNameLst>
                                          <p:attrName>style.visibility</p:attrName>
                                        </p:attrNameLst>
                                      </p:cBhvr>
                                      <p:to>
                                        <p:strVal val="visible"/>
                                      </p:to>
                                    </p:set>
                                    <p:animEffect transition="in" filter="fade">
                                      <p:cBhvr>
                                        <p:cTn id="16"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Resources</a:t>
            </a:r>
            <a:endParaRPr b="1">
              <a:latin typeface="Helvetica Neue"/>
              <a:ea typeface="Helvetica Neue"/>
              <a:cs typeface="Helvetica Neue"/>
              <a:sym typeface="Helvetica Neue"/>
            </a:endParaRPr>
          </a:p>
        </p:txBody>
      </p:sp>
      <p:sp>
        <p:nvSpPr>
          <p:cNvPr id="261" name="Google Shape;261;p38"/>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lvl="0" indent="-279400" algn="l" rtl="0">
              <a:lnSpc>
                <a:spcPct val="115000"/>
              </a:lnSpc>
              <a:spcBef>
                <a:spcPts val="0"/>
              </a:spcBef>
              <a:spcAft>
                <a:spcPts val="0"/>
              </a:spcAft>
              <a:buClr>
                <a:srgbClr val="000000"/>
              </a:buClr>
              <a:buSzPts val="1800"/>
              <a:buChar char="●"/>
            </a:pPr>
            <a:r>
              <a:rPr lang="en-US" i="1" dirty="0">
                <a:solidFill>
                  <a:schemeClr val="dk1"/>
                </a:solidFill>
              </a:rPr>
              <a:t>Resources</a:t>
            </a:r>
            <a:r>
              <a:rPr lang="en-US" dirty="0">
                <a:solidFill>
                  <a:schemeClr val="dk1"/>
                </a:solidFill>
              </a:rPr>
              <a:t> are key elements and captured as top-level objects (blocks) in Terraform configuration files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Each resource block indicates the intent to </a:t>
            </a:r>
            <a:r>
              <a:rPr lang="en-US" i="1" dirty="0">
                <a:solidFill>
                  <a:schemeClr val="dk1"/>
                </a:solidFill>
              </a:rPr>
              <a:t>idempotently</a:t>
            </a:r>
            <a:r>
              <a:rPr lang="en-US" dirty="0">
                <a:solidFill>
                  <a:schemeClr val="dk1"/>
                </a:solidFill>
              </a:rPr>
              <a:t> create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Body of resource contains configuration of attributes of that resource</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Each provider (e.g., AWS, Azure, etc.) provides its own set of resources and defines the configuration attributes</a:t>
            </a:r>
            <a:endParaRPr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When a resource is created by Terraform, it’s tracked in Terraform </a:t>
            </a:r>
            <a:r>
              <a:rPr lang="en-US" i="1" dirty="0">
                <a:solidFill>
                  <a:schemeClr val="dk1"/>
                </a:solidFill>
              </a:rPr>
              <a:t>state</a:t>
            </a:r>
            <a:endParaRPr i="1" dirty="0">
              <a:solidFill>
                <a:schemeClr val="dk1"/>
              </a:solidFill>
            </a:endParaRPr>
          </a:p>
          <a:p>
            <a:pPr marL="342900" lvl="0" indent="-279400" algn="l" rtl="0">
              <a:lnSpc>
                <a:spcPct val="115000"/>
              </a:lnSpc>
              <a:spcBef>
                <a:spcPts val="0"/>
              </a:spcBef>
              <a:spcAft>
                <a:spcPts val="0"/>
              </a:spcAft>
              <a:buClr>
                <a:srgbClr val="000000"/>
              </a:buClr>
              <a:buSzPts val="1800"/>
              <a:buChar char="●"/>
            </a:pPr>
            <a:r>
              <a:rPr lang="en-US" dirty="0">
                <a:solidFill>
                  <a:schemeClr val="dk1"/>
                </a:solidFill>
              </a:rPr>
              <a:t>Resources can refer to attributes of other resources, creating implicit dependencies</a:t>
            </a:r>
            <a:endParaRPr dirty="0">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Dependencies trigger sequential creation</a:t>
            </a:r>
            <a:endParaRPr sz="1800" dirty="0">
              <a:solidFill>
                <a:srgbClr val="000000"/>
              </a:solidFill>
            </a:endParaRPr>
          </a:p>
          <a:p>
            <a:pPr marL="0" marR="0" lvl="0" indent="0" algn="l" rtl="0">
              <a:lnSpc>
                <a:spcPct val="90000"/>
              </a:lnSpc>
              <a:spcBef>
                <a:spcPts val="0"/>
              </a:spcBef>
              <a:spcAft>
                <a:spcPts val="0"/>
              </a:spcAft>
              <a:buNone/>
            </a:pPr>
            <a:endParaRPr sz="1700" dirty="0">
              <a:solidFill>
                <a:srgbClr val="000000"/>
              </a:solidFill>
            </a:endParaRPr>
          </a:p>
        </p:txBody>
      </p:sp>
      <p:sp>
        <p:nvSpPr>
          <p:cNvPr id="262" name="Google Shape;262;p3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1"/>
                                        </p:tgtEl>
                                        <p:attrNameLst>
                                          <p:attrName>style.visibility</p:attrName>
                                        </p:attrNameLst>
                                      </p:cBhvr>
                                      <p:to>
                                        <p:strVal val="visible"/>
                                      </p:to>
                                    </p:set>
                                    <p:animEffect transition="in" filter="fade">
                                      <p:cBhvr>
                                        <p:cTn id="35"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Terraform Commands and the CLI</a:t>
            </a:r>
            <a:endParaRPr b="1">
              <a:latin typeface="Helvetica Neue"/>
              <a:ea typeface="Helvetica Neue"/>
              <a:cs typeface="Helvetica Neue"/>
              <a:sym typeface="Helvetica Neue"/>
            </a:endParaRPr>
          </a:p>
        </p:txBody>
      </p:sp>
      <p:sp>
        <p:nvSpPr>
          <p:cNvPr id="268" name="Google Shape;268;p39"/>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a:solidFill>
                  <a:srgbClr val="000000"/>
                </a:solidFill>
              </a:rPr>
              <a:t>The CLI is how you’ll most often use terraform</a:t>
            </a:r>
            <a:endParaRPr b="1">
              <a:solidFill>
                <a:srgbClr val="000000"/>
              </a:solidFill>
              <a:latin typeface="Courier"/>
              <a:ea typeface="Courier"/>
              <a:cs typeface="Courier"/>
              <a:sym typeface="Courier"/>
            </a:endParaRPr>
          </a:p>
          <a:p>
            <a:pPr marL="457200" marR="0" lvl="0" indent="457200" algn="l" rtl="0">
              <a:lnSpc>
                <a:spcPct val="90000"/>
              </a:lnSpc>
              <a:spcBef>
                <a:spcPts val="0"/>
              </a:spcBef>
              <a:spcAft>
                <a:spcPts val="0"/>
              </a:spcAft>
              <a:buNone/>
            </a:pPr>
            <a:r>
              <a:rPr lang="en-US" b="1">
                <a:solidFill>
                  <a:schemeClr val="dk1"/>
                </a:solidFill>
                <a:latin typeface="Consolas"/>
                <a:ea typeface="Consolas"/>
                <a:cs typeface="Consolas"/>
                <a:sym typeface="Consolas"/>
              </a:rPr>
              <a:t>terraform init …</a:t>
            </a:r>
            <a:endParaRPr b="1">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a:solidFill>
                  <a:schemeClr val="dk1"/>
                </a:solidFill>
                <a:latin typeface="Consolas"/>
                <a:ea typeface="Consolas"/>
                <a:cs typeface="Consolas"/>
                <a:sym typeface="Consolas"/>
              </a:rPr>
              <a:t>terraform plan …</a:t>
            </a:r>
            <a:endParaRPr b="1">
              <a:solidFill>
                <a:schemeClr val="dk1"/>
              </a:solidFill>
              <a:latin typeface="Consolas"/>
              <a:ea typeface="Consolas"/>
              <a:cs typeface="Consolas"/>
              <a:sym typeface="Consolas"/>
            </a:endParaRPr>
          </a:p>
          <a:p>
            <a:pPr marL="457200" marR="0" lvl="0" indent="457200" algn="l" rtl="0">
              <a:lnSpc>
                <a:spcPct val="90000"/>
              </a:lnSpc>
              <a:spcBef>
                <a:spcPts val="0"/>
              </a:spcBef>
              <a:spcAft>
                <a:spcPts val="0"/>
              </a:spcAft>
              <a:buNone/>
            </a:pPr>
            <a:r>
              <a:rPr lang="en-US" b="1">
                <a:solidFill>
                  <a:schemeClr val="dk1"/>
                </a:solidFill>
                <a:latin typeface="Consolas"/>
                <a:ea typeface="Consolas"/>
                <a:cs typeface="Consolas"/>
                <a:sym typeface="Consolas"/>
              </a:rPr>
              <a:t>terraform apply …</a:t>
            </a:r>
            <a:endParaRPr b="1">
              <a:solidFill>
                <a:schemeClr val="dk1"/>
              </a:solidFill>
              <a:latin typeface="Consolas"/>
              <a:ea typeface="Consolas"/>
              <a:cs typeface="Consolas"/>
              <a:sym typeface="Consolas"/>
            </a:endParaRPr>
          </a:p>
          <a:p>
            <a:pPr marL="342900" marR="0" lvl="0" indent="342900" algn="l" rtl="0">
              <a:lnSpc>
                <a:spcPct val="90000"/>
              </a:lnSpc>
              <a:spcBef>
                <a:spcPts val="0"/>
              </a:spcBef>
              <a:spcAft>
                <a:spcPts val="0"/>
              </a:spcAft>
              <a:buNone/>
            </a:pPr>
            <a:endParaRPr sz="1700" b="1">
              <a:solidFill>
                <a:schemeClr val="dk1"/>
              </a:solidFill>
              <a:latin typeface="Courier"/>
              <a:ea typeface="Courier"/>
              <a:cs typeface="Courier"/>
              <a:sym typeface="Courier"/>
            </a:endParaRPr>
          </a:p>
          <a:p>
            <a:pPr marL="342900" marR="0" lvl="0" indent="-279400" algn="l" rtl="0">
              <a:lnSpc>
                <a:spcPct val="90000"/>
              </a:lnSpc>
              <a:spcBef>
                <a:spcPts val="0"/>
              </a:spcBef>
              <a:spcAft>
                <a:spcPts val="0"/>
              </a:spcAft>
              <a:buClr>
                <a:srgbClr val="000000"/>
              </a:buClr>
              <a:buSzPts val="1800"/>
              <a:buChar char="●"/>
            </a:pPr>
            <a:r>
              <a:rPr lang="en-US">
                <a:solidFill>
                  <a:srgbClr val="000000"/>
                </a:solidFill>
              </a:rPr>
              <a:t>And plenty more: </a:t>
            </a:r>
            <a:r>
              <a:rPr lang="en-US" b="1">
                <a:solidFill>
                  <a:srgbClr val="000000"/>
                </a:solidFill>
                <a:latin typeface="Consolas"/>
                <a:ea typeface="Consolas"/>
                <a:cs typeface="Consolas"/>
                <a:sym typeface="Consolas"/>
              </a:rPr>
              <a:t>terraform --help</a:t>
            </a:r>
            <a:r>
              <a:rPr lang="en-US" b="1">
                <a:solidFill>
                  <a:srgbClr val="000000"/>
                </a:solidFill>
                <a:latin typeface="Courier"/>
                <a:ea typeface="Courier"/>
                <a:cs typeface="Courier"/>
                <a:sym typeface="Courier"/>
              </a:rPr>
              <a:t> </a:t>
            </a:r>
            <a:r>
              <a:rPr lang="en-US">
                <a:solidFill>
                  <a:srgbClr val="000000"/>
                </a:solidFill>
              </a:rPr>
              <a:t>or </a:t>
            </a:r>
            <a:r>
              <a:rPr lang="en-US" u="sng">
                <a:solidFill>
                  <a:schemeClr val="hlink"/>
                </a:solidFill>
                <a:hlinkClick r:id="rId3"/>
              </a:rPr>
              <a:t>https://www.terraform.io/docs/commands/index.html</a:t>
            </a:r>
            <a:r>
              <a:rPr lang="en-US">
                <a:solidFill>
                  <a:srgbClr val="000000"/>
                </a:solidFill>
              </a:rPr>
              <a:t> </a:t>
            </a:r>
            <a:endParaRPr>
              <a:solidFill>
                <a:srgbClr val="000000"/>
              </a:solidFill>
            </a:endParaRPr>
          </a:p>
          <a:p>
            <a:pPr marL="0" marR="0" lvl="0" indent="0" algn="l" rtl="0">
              <a:lnSpc>
                <a:spcPct val="90000"/>
              </a:lnSpc>
              <a:spcBef>
                <a:spcPts val="0"/>
              </a:spcBef>
              <a:spcAft>
                <a:spcPts val="0"/>
              </a:spcAft>
              <a:buNone/>
            </a:pPr>
            <a:endParaRPr b="1">
              <a:solidFill>
                <a:srgbClr val="000000"/>
              </a:solidFill>
              <a:latin typeface="Courier"/>
              <a:ea typeface="Courier"/>
              <a:cs typeface="Courier"/>
              <a:sym typeface="Courier"/>
            </a:endParaRPr>
          </a:p>
          <a:p>
            <a:pPr marL="342900" marR="0" lvl="0" indent="-279400" algn="l" rtl="0">
              <a:lnSpc>
                <a:spcPct val="90000"/>
              </a:lnSpc>
              <a:spcBef>
                <a:spcPts val="0"/>
              </a:spcBef>
              <a:spcAft>
                <a:spcPts val="0"/>
              </a:spcAft>
              <a:buClr>
                <a:srgbClr val="000000"/>
              </a:buClr>
              <a:buSzPts val="1800"/>
              <a:buChar char="●"/>
            </a:pPr>
            <a:r>
              <a:rPr lang="en-US">
                <a:solidFill>
                  <a:srgbClr val="000000"/>
                </a:solidFill>
              </a:rPr>
              <a:t>Third-party SDKs also available for running and interacting with Terraform (e.g., </a:t>
            </a:r>
            <a:r>
              <a:rPr lang="en-US" b="1">
                <a:solidFill>
                  <a:srgbClr val="000000"/>
                </a:solidFill>
                <a:latin typeface="Consolas"/>
                <a:ea typeface="Consolas"/>
                <a:cs typeface="Consolas"/>
                <a:sym typeface="Consolas"/>
              </a:rPr>
              <a:t>scalr</a:t>
            </a:r>
            <a:r>
              <a:rPr lang="en-US">
                <a:solidFill>
                  <a:srgbClr val="000000"/>
                </a:solidFill>
              </a:rPr>
              <a:t>)</a:t>
            </a:r>
            <a:endParaRPr>
              <a:solidFill>
                <a:srgbClr val="000000"/>
              </a:solidFill>
            </a:endParaRPr>
          </a:p>
          <a:p>
            <a:pPr marL="0" marR="0" lvl="0" indent="0" algn="l" rtl="0">
              <a:lnSpc>
                <a:spcPct val="90000"/>
              </a:lnSpc>
              <a:spcBef>
                <a:spcPts val="0"/>
              </a:spcBef>
              <a:spcAft>
                <a:spcPts val="0"/>
              </a:spcAft>
              <a:buNone/>
            </a:pPr>
            <a:endParaRPr>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269" name="Google Shape;269;p3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0"/>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276" name="Google Shape;276;p40"/>
          <p:cNvSpPr txBox="1"/>
          <p:nvPr/>
        </p:nvSpPr>
        <p:spPr>
          <a:xfrm>
            <a:off x="0" y="0"/>
            <a:ext cx="2307300" cy="5150400"/>
          </a:xfrm>
          <a:prstGeom prst="rect">
            <a:avLst/>
          </a:prstGeom>
          <a:solidFill>
            <a:srgbClr val="F17E3A"/>
          </a:solidFill>
          <a:ln>
            <a:noFill/>
          </a:ln>
        </p:spPr>
        <p:txBody>
          <a:bodyPr spcFirstLastPara="1" wrap="square" lIns="68575" tIns="68575" rIns="68575" bIns="68575" anchor="t" anchorCtr="0">
            <a:noAutofit/>
          </a:bodyPr>
          <a:lstStyle/>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800" b="1">
                <a:solidFill>
                  <a:srgbClr val="FFFFFF"/>
                </a:solidFill>
                <a:latin typeface="Helvetica Neue"/>
                <a:ea typeface="Helvetica Neue"/>
                <a:cs typeface="Helvetica Neue"/>
                <a:sym typeface="Helvetica Neue"/>
              </a:rPr>
              <a:t>Terraform Command Flow</a:t>
            </a:r>
            <a:endParaRPr sz="1800" b="1">
              <a:solidFill>
                <a:srgbClr val="FFFFFF"/>
              </a:solidFill>
              <a:latin typeface="Helvetica Neue"/>
              <a:ea typeface="Helvetica Neue"/>
              <a:cs typeface="Helvetica Neue"/>
              <a:sym typeface="Helvetica Neue"/>
            </a:endParaRPr>
          </a:p>
        </p:txBody>
      </p:sp>
      <p:pic>
        <p:nvPicPr>
          <p:cNvPr id="277" name="Google Shape;277;p40"/>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Consolas"/>
                <a:ea typeface="Consolas"/>
                <a:cs typeface="Consolas"/>
                <a:sym typeface="Consolas"/>
              </a:rPr>
              <a:t>terraform init</a:t>
            </a:r>
            <a:endParaRPr b="1">
              <a:latin typeface="Consolas"/>
              <a:ea typeface="Consolas"/>
              <a:cs typeface="Consolas"/>
              <a:sym typeface="Consolas"/>
            </a:endParaRPr>
          </a:p>
        </p:txBody>
      </p:sp>
      <p:sp>
        <p:nvSpPr>
          <p:cNvPr id="283" name="Google Shape;283;p41"/>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A special command, run before other commands/operations</a:t>
            </a:r>
            <a:endParaRPr dirty="0">
              <a:solidFill>
                <a:srgbClr val="000000"/>
              </a:solidFill>
              <a:latin typeface="Helvetica Neue Light" panose="020B0604020202020204" charset="0"/>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What does it do?</a:t>
            </a:r>
            <a:endParaRPr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Downloads required provider packages</a:t>
            </a:r>
            <a:endParaRPr sz="18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Downloads modules referenced in the HCL (more on modules later)</a:t>
            </a:r>
            <a:endParaRPr sz="18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Initializes state</a:t>
            </a:r>
            <a:endParaRPr sz="1800" dirty="0">
              <a:solidFill>
                <a:srgbClr val="000000"/>
              </a:solidFill>
              <a:latin typeface="Helvetica Neue Light" panose="020B0604020202020204" charset="0"/>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latin typeface="Helvetica Neue Light" panose="020B0604020202020204" charset="0"/>
              </a:rPr>
              <a:t>Local state: ensuring local state file(s) exist</a:t>
            </a:r>
            <a:endParaRPr sz="1700" dirty="0">
              <a:solidFill>
                <a:srgbClr val="000000"/>
              </a:solidFill>
              <a:latin typeface="Helvetica Neue Light" panose="020B0604020202020204" charset="0"/>
            </a:endParaRPr>
          </a:p>
          <a:p>
            <a:pPr marL="1028700" marR="0" lvl="2" indent="-273050" algn="l" rtl="0">
              <a:lnSpc>
                <a:spcPct val="90000"/>
              </a:lnSpc>
              <a:spcBef>
                <a:spcPts val="0"/>
              </a:spcBef>
              <a:spcAft>
                <a:spcPts val="0"/>
              </a:spcAft>
              <a:buClr>
                <a:srgbClr val="000000"/>
              </a:buClr>
              <a:buSzPts val="1700"/>
              <a:buChar char="■"/>
            </a:pPr>
            <a:r>
              <a:rPr lang="en-US" sz="1700" dirty="0">
                <a:solidFill>
                  <a:srgbClr val="000000"/>
                </a:solidFill>
                <a:latin typeface="Helvetica Neue Light" panose="020B0604020202020204" charset="0"/>
              </a:rPr>
              <a:t>Remote state: more complex initialization (more on remote state later)</a:t>
            </a:r>
            <a:endParaRPr sz="17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Basic syntax check</a:t>
            </a:r>
            <a:endParaRPr sz="1800" dirty="0">
              <a:solidFill>
                <a:srgbClr val="000000"/>
              </a:solidFill>
              <a:latin typeface="Helvetica Neue Light" panose="020B0604020202020204" charset="0"/>
            </a:endParaRPr>
          </a:p>
          <a:p>
            <a:pPr marL="685800" marR="0" lvl="0" indent="0" algn="l" rtl="0">
              <a:lnSpc>
                <a:spcPct val="90000"/>
              </a:lnSpc>
              <a:spcBef>
                <a:spcPts val="0"/>
              </a:spcBef>
              <a:spcAft>
                <a:spcPts val="0"/>
              </a:spcAft>
              <a:buNone/>
            </a:pPr>
            <a:endParaRPr dirty="0">
              <a:solidFill>
                <a:srgbClr val="000000"/>
              </a:solidFill>
              <a:latin typeface="Helvetica Neue Light" panose="020B0604020202020204" charset="0"/>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Idempotent</a:t>
            </a:r>
            <a:endParaRPr dirty="0">
              <a:solidFill>
                <a:srgbClr val="000000"/>
              </a:solidFill>
              <a:latin typeface="Helvetica Neue Light" panose="020B0604020202020204" charset="0"/>
            </a:endParaRPr>
          </a:p>
          <a:p>
            <a:pPr marL="342900" marR="0" lvl="0" indent="0" algn="l" rtl="0">
              <a:lnSpc>
                <a:spcPct val="90000"/>
              </a:lnSpc>
              <a:spcBef>
                <a:spcPts val="0"/>
              </a:spcBef>
              <a:spcAft>
                <a:spcPts val="0"/>
              </a:spcAft>
              <a:buNone/>
            </a:pPr>
            <a:endParaRPr dirty="0">
              <a:solidFill>
                <a:srgbClr val="000000"/>
              </a:solidFill>
              <a:latin typeface="Helvetica Neue Light" panose="020B0604020202020204" charset="0"/>
            </a:endParaRPr>
          </a:p>
          <a:p>
            <a:pPr marL="342900" marR="0" lvl="0" indent="-279400" algn="l" rtl="0">
              <a:lnSpc>
                <a:spcPct val="90000"/>
              </a:lnSpc>
              <a:spcBef>
                <a:spcPts val="0"/>
              </a:spcBef>
              <a:spcAft>
                <a:spcPts val="0"/>
              </a:spcAft>
              <a:buClr>
                <a:srgbClr val="000000"/>
              </a:buClr>
              <a:buSzPts val="1800"/>
              <a:buChar char="●"/>
            </a:pPr>
            <a:r>
              <a:rPr lang="en-US" dirty="0">
                <a:solidFill>
                  <a:srgbClr val="000000"/>
                </a:solidFill>
                <a:latin typeface="Helvetica Neue Light" panose="020B0604020202020204" charset="0"/>
              </a:rPr>
              <a:t>Remember the </a:t>
            </a:r>
            <a:r>
              <a:rPr lang="en-US" b="1" dirty="0">
                <a:solidFill>
                  <a:srgbClr val="000000"/>
                </a:solidFill>
                <a:latin typeface="Helvetica Neue Light" panose="020B0604020202020204" charset="0"/>
                <a:ea typeface="Consolas"/>
                <a:cs typeface="Consolas"/>
                <a:sym typeface="Consolas"/>
              </a:rPr>
              <a:t>.terraform</a:t>
            </a:r>
            <a:r>
              <a:rPr lang="en-US" dirty="0">
                <a:solidFill>
                  <a:srgbClr val="000000"/>
                </a:solidFill>
                <a:latin typeface="Helvetica Neue Light" panose="020B0604020202020204" charset="0"/>
              </a:rPr>
              <a:t> directory?</a:t>
            </a:r>
            <a:endParaRPr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ea typeface="Consolas"/>
                <a:cs typeface="Consolas"/>
                <a:sym typeface="Consolas"/>
              </a:rPr>
              <a:t>The </a:t>
            </a:r>
            <a:r>
              <a:rPr lang="en-US" sz="1800" b="1" dirty="0" err="1">
                <a:solidFill>
                  <a:srgbClr val="000000"/>
                </a:solidFill>
                <a:latin typeface="Helvetica Neue Light" panose="020B0604020202020204" charset="0"/>
                <a:ea typeface="Consolas"/>
                <a:cs typeface="Consolas"/>
                <a:sym typeface="Consolas"/>
              </a:rPr>
              <a:t>init</a:t>
            </a:r>
            <a:r>
              <a:rPr lang="en-US" sz="1800" dirty="0">
                <a:solidFill>
                  <a:srgbClr val="000000"/>
                </a:solidFill>
                <a:latin typeface="Helvetica Neue Light" panose="020B0604020202020204" charset="0"/>
              </a:rPr>
              <a:t> command downloads the provider packages and modules to this directory</a:t>
            </a:r>
            <a:endParaRPr sz="1800" dirty="0">
              <a:solidFill>
                <a:srgbClr val="000000"/>
              </a:solidFill>
              <a:latin typeface="Helvetica Neue Light" panose="020B0604020202020204" charset="0"/>
            </a:endParaRPr>
          </a:p>
          <a:p>
            <a:pPr marL="685800" marR="0" lvl="1" indent="-279400" algn="l" rtl="0">
              <a:lnSpc>
                <a:spcPct val="90000"/>
              </a:lnSpc>
              <a:spcBef>
                <a:spcPts val="0"/>
              </a:spcBef>
              <a:spcAft>
                <a:spcPts val="0"/>
              </a:spcAft>
              <a:buClr>
                <a:srgbClr val="000000"/>
              </a:buClr>
              <a:buSzPts val="1800"/>
              <a:buChar char="○"/>
            </a:pPr>
            <a:r>
              <a:rPr lang="en-US" sz="1800" dirty="0">
                <a:solidFill>
                  <a:srgbClr val="000000"/>
                </a:solidFill>
                <a:latin typeface="Helvetica Neue Light" panose="020B0604020202020204" charset="0"/>
              </a:rPr>
              <a:t>Also where state files live.</a:t>
            </a:r>
            <a:endParaRPr sz="1800" dirty="0">
              <a:solidFill>
                <a:srgbClr val="000000"/>
              </a:solidFill>
              <a:latin typeface="Helvetica Neue Light" panose="020B0604020202020204" charset="0"/>
            </a:endParaRPr>
          </a:p>
          <a:p>
            <a:pPr marL="0" marR="0" lvl="0" indent="0" algn="l" rtl="0">
              <a:lnSpc>
                <a:spcPct val="90000"/>
              </a:lnSpc>
              <a:spcBef>
                <a:spcPts val="0"/>
              </a:spcBef>
              <a:spcAft>
                <a:spcPts val="0"/>
              </a:spcAft>
              <a:buNone/>
            </a:pPr>
            <a:endParaRPr dirty="0">
              <a:solidFill>
                <a:srgbClr val="000000"/>
              </a:solidFill>
              <a:latin typeface="Helvetica Neue Light" panose="020B0604020202020204" charset="0"/>
            </a:endParaRPr>
          </a:p>
        </p:txBody>
      </p:sp>
      <p:sp>
        <p:nvSpPr>
          <p:cNvPr id="284" name="Google Shape;284;p4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p:nvPr/>
        </p:nvSpPr>
        <p:spPr>
          <a:xfrm>
            <a:off x="0" y="2641673"/>
            <a:ext cx="9144000" cy="22536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Helvetica Neue Light"/>
              <a:ea typeface="Helvetica Neue Light"/>
              <a:cs typeface="Helvetica Neue Light"/>
              <a:sym typeface="Helvetica Neue Light"/>
            </a:endParaRPr>
          </a:p>
        </p:txBody>
      </p:sp>
      <p:sp>
        <p:nvSpPr>
          <p:cNvPr id="77" name="Google Shape;77;p17"/>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a:t>An Overview</a:t>
            </a:r>
            <a:endParaRPr/>
          </a:p>
        </p:txBody>
      </p:sp>
      <p:sp>
        <p:nvSpPr>
          <p:cNvPr id="78" name="Google Shape;78;p17"/>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79" name="Google Shape;79;p17"/>
          <p:cNvSpPr txBox="1"/>
          <p:nvPr/>
        </p:nvSpPr>
        <p:spPr>
          <a:xfrm>
            <a:off x="648316" y="2922705"/>
            <a:ext cx="4296900" cy="3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100" b="0" i="0" u="none" strike="noStrike" cap="none">
                <a:solidFill>
                  <a:srgbClr val="595959"/>
                </a:solidFill>
                <a:latin typeface="Helvetica Neue Light"/>
                <a:ea typeface="Helvetica Neue Light"/>
                <a:cs typeface="Helvetica Neue Light"/>
                <a:sym typeface="Helvetica Neue Light"/>
              </a:rPr>
              <a:t>…Impacts you daily.</a:t>
            </a:r>
            <a:endParaRPr sz="1100"/>
          </a:p>
        </p:txBody>
      </p:sp>
      <p:sp>
        <p:nvSpPr>
          <p:cNvPr id="80" name="Google Shape;80;p17"/>
          <p:cNvSpPr txBox="1"/>
          <p:nvPr/>
        </p:nvSpPr>
        <p:spPr>
          <a:xfrm>
            <a:off x="661825" y="3362269"/>
            <a:ext cx="4296900" cy="992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595959"/>
                </a:solidFill>
                <a:latin typeface="Helvetica Neue Light"/>
                <a:ea typeface="Helvetica Neue Light"/>
                <a:cs typeface="Helvetica Neue Light"/>
                <a:sym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sz="1200">
              <a:solidFill>
                <a:srgbClr val="595959"/>
              </a:solidFill>
              <a:latin typeface="Helvetica Neue Light"/>
              <a:ea typeface="Helvetica Neue Light"/>
              <a:cs typeface="Helvetica Neue Light"/>
              <a:sym typeface="Helvetica Neue Light"/>
            </a:endParaRPr>
          </a:p>
        </p:txBody>
      </p:sp>
      <p:sp>
        <p:nvSpPr>
          <p:cNvPr id="81" name="Google Shape;81;p17"/>
          <p:cNvSpPr txBox="1"/>
          <p:nvPr/>
        </p:nvSpPr>
        <p:spPr>
          <a:xfrm>
            <a:off x="655639" y="1322906"/>
            <a:ext cx="2721900" cy="36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a:solidFill>
                  <a:srgbClr val="595959"/>
                </a:solidFill>
                <a:latin typeface="Helvetica Neue Light"/>
                <a:ea typeface="Helvetica Neue Light"/>
                <a:cs typeface="Helvetica Neue Light"/>
                <a:sym typeface="Helvetica Neue Light"/>
              </a:rPr>
              <a:t>Our purpose…</a:t>
            </a:r>
            <a:endParaRPr sz="1100"/>
          </a:p>
        </p:txBody>
      </p:sp>
      <p:sp>
        <p:nvSpPr>
          <p:cNvPr id="82" name="Google Shape;82;p17"/>
          <p:cNvSpPr txBox="1"/>
          <p:nvPr/>
        </p:nvSpPr>
        <p:spPr>
          <a:xfrm>
            <a:off x="643966" y="1714514"/>
            <a:ext cx="3664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595959"/>
                </a:solidFill>
                <a:latin typeface="Helvetica Neue Light"/>
                <a:ea typeface="Helvetica Neue Light"/>
                <a:cs typeface="Helvetica Neue Light"/>
                <a:sym typeface="Helvetica Neue Light"/>
              </a:rPr>
              <a:t>We help organizations learn and adopt new technologies. </a:t>
            </a:r>
            <a:endParaRPr sz="1200">
              <a:solidFill>
                <a:srgbClr val="595959"/>
              </a:solidFill>
              <a:latin typeface="Helvetica Neue Light"/>
              <a:ea typeface="Helvetica Neue Light"/>
              <a:cs typeface="Helvetica Neue Light"/>
              <a:sym typeface="Helvetica Neue Light"/>
            </a:endParaRPr>
          </a:p>
        </p:txBody>
      </p:sp>
      <p:pic>
        <p:nvPicPr>
          <p:cNvPr id="83" name="Google Shape;83;p17" descr="A picture containing object&#10;&#10;Description automatically generated"/>
          <p:cNvPicPr preferRelativeResize="0"/>
          <p:nvPr/>
        </p:nvPicPr>
        <p:blipFill rotWithShape="1">
          <a:blip r:embed="rId3">
            <a:alphaModFix/>
          </a:blip>
          <a:srcRect/>
          <a:stretch/>
        </p:blipFill>
        <p:spPr>
          <a:xfrm>
            <a:off x="4405342" y="1337782"/>
            <a:ext cx="4553546" cy="753464"/>
          </a:xfrm>
          <a:prstGeom prst="rect">
            <a:avLst/>
          </a:prstGeom>
          <a:noFill/>
          <a:ln>
            <a:noFill/>
          </a:ln>
        </p:spPr>
      </p:pic>
      <p:sp>
        <p:nvSpPr>
          <p:cNvPr id="84" name="Google Shape;84;p17"/>
          <p:cNvSpPr txBox="1"/>
          <p:nvPr/>
        </p:nvSpPr>
        <p:spPr>
          <a:xfrm>
            <a:off x="6426643" y="2738038"/>
            <a:ext cx="16293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400">
                <a:solidFill>
                  <a:srgbClr val="595959"/>
                </a:solidFill>
                <a:latin typeface="Helvetica Neue Light"/>
                <a:ea typeface="Helvetica Neue Light"/>
                <a:cs typeface="Helvetica Neue Light"/>
                <a:sym typeface="Helvetica Neue Light"/>
              </a:rPr>
              <a:t>In 2018 alone...</a:t>
            </a:r>
            <a:endParaRPr sz="1100"/>
          </a:p>
        </p:txBody>
      </p:sp>
      <p:pic>
        <p:nvPicPr>
          <p:cNvPr id="85" name="Google Shape;85;p17"/>
          <p:cNvPicPr preferRelativeResize="0"/>
          <p:nvPr/>
        </p:nvPicPr>
        <p:blipFill rotWithShape="1">
          <a:blip r:embed="rId4">
            <a:alphaModFix/>
          </a:blip>
          <a:srcRect/>
          <a:stretch/>
        </p:blipFill>
        <p:spPr>
          <a:xfrm>
            <a:off x="5572453" y="3149989"/>
            <a:ext cx="2874818" cy="16439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1: First Terraform Project</a:t>
            </a:r>
            <a:endParaRPr b="1">
              <a:latin typeface="Helvetica Neue"/>
              <a:ea typeface="Helvetica Neue"/>
              <a:cs typeface="Helvetica Neue"/>
              <a:sym typeface="Helvetica Neue"/>
            </a:endParaRPr>
          </a:p>
        </p:txBody>
      </p:sp>
      <p:sp>
        <p:nvSpPr>
          <p:cNvPr id="290" name="Google Shape;290;p42"/>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1</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291" name="Google Shape;291;p4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Extending Your Project</a:t>
            </a:r>
            <a:endParaRPr b="1">
              <a:latin typeface="Helvetica Neue"/>
              <a:ea typeface="Helvetica Neue"/>
              <a:cs typeface="Helvetica Neue"/>
              <a:sym typeface="Helvetica Neue"/>
            </a:endParaRPr>
          </a:p>
        </p:txBody>
      </p:sp>
      <p:sp>
        <p:nvSpPr>
          <p:cNvPr id="297" name="Google Shape;297;p43"/>
          <p:cNvSpPr txBox="1">
            <a:spLocks noGrp="1"/>
          </p:cNvSpPr>
          <p:nvPr>
            <p:ph type="body" idx="1"/>
          </p:nvPr>
        </p:nvSpPr>
        <p:spPr>
          <a:xfrm>
            <a:off x="630000" y="1206863"/>
            <a:ext cx="7884000" cy="30687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Input Variables</a:t>
            </a:r>
            <a:br>
              <a:rPr lang="en-US" sz="2000" dirty="0">
                <a:solidFill>
                  <a:srgbClr val="000000"/>
                </a:solidFill>
              </a:rPr>
            </a:b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Locals</a:t>
            </a:r>
            <a:br>
              <a:rPr lang="en-US" sz="2000" dirty="0">
                <a:solidFill>
                  <a:srgbClr val="000000"/>
                </a:solidFill>
              </a:rPr>
            </a:b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Data Sources</a:t>
            </a:r>
            <a:br>
              <a:rPr lang="en-US" sz="2000" dirty="0">
                <a:solidFill>
                  <a:srgbClr val="000000"/>
                </a:solidFill>
              </a:rPr>
            </a:b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Provisioners</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remote-exec</a:t>
            </a:r>
            <a:endParaRPr sz="2000" b="1" dirty="0">
              <a:solidFill>
                <a:srgbClr val="000000"/>
              </a:solidFill>
              <a:latin typeface="Consolas"/>
              <a:ea typeface="Consolas"/>
              <a:cs typeface="Consolas"/>
              <a:sym typeface="Consolas"/>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local-exec</a:t>
            </a:r>
            <a:endParaRPr sz="2000" b="1" dirty="0">
              <a:solidFill>
                <a:srgbClr val="000000"/>
              </a:solidFill>
              <a:latin typeface="Consolas"/>
              <a:ea typeface="Consolas"/>
              <a:cs typeface="Consolas"/>
              <a:sym typeface="Consolas"/>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err="1">
                <a:solidFill>
                  <a:srgbClr val="000000"/>
                </a:solidFill>
                <a:latin typeface="Consolas"/>
                <a:ea typeface="Consolas"/>
                <a:cs typeface="Consolas"/>
                <a:sym typeface="Consolas"/>
              </a:rPr>
              <a:t>null_resource</a:t>
            </a:r>
            <a:endParaRPr sz="2000" b="1" dirty="0">
              <a:solidFill>
                <a:srgbClr val="000000"/>
              </a:solidFill>
              <a:latin typeface="Consolas"/>
              <a:ea typeface="Consolas"/>
              <a:cs typeface="Consolas"/>
              <a:sym typeface="Consolas"/>
            </a:endParaRPr>
          </a:p>
          <a:p>
            <a:pPr marL="0" marR="0" lvl="0" indent="0" algn="l" rtl="0">
              <a:lnSpc>
                <a:spcPct val="90000"/>
              </a:lnSpc>
              <a:spcBef>
                <a:spcPts val="0"/>
              </a:spcBef>
              <a:spcAft>
                <a:spcPts val="0"/>
              </a:spcAft>
              <a:buNone/>
            </a:pPr>
            <a:endParaRPr sz="2000" dirty="0">
              <a:solidFill>
                <a:srgbClr val="000000"/>
              </a:solidFill>
            </a:endParaRPr>
          </a:p>
        </p:txBody>
      </p:sp>
      <p:sp>
        <p:nvSpPr>
          <p:cNvPr id="298" name="Google Shape;298;p4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Input Variables</a:t>
            </a:r>
            <a:endParaRPr b="1">
              <a:latin typeface="Helvetica Neue"/>
              <a:ea typeface="Helvetica Neue"/>
              <a:cs typeface="Helvetica Neue"/>
              <a:sym typeface="Helvetica Neue"/>
            </a:endParaRPr>
          </a:p>
        </p:txBody>
      </p:sp>
      <p:sp>
        <p:nvSpPr>
          <p:cNvPr id="304" name="Google Shape;304;p44"/>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Enable interchangeable values to be stored centrally and referenced single or multiple times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Similar to variables in other languages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Declared in </a:t>
            </a:r>
            <a:r>
              <a:rPr lang="en-US" sz="2000" b="1" dirty="0">
                <a:solidFill>
                  <a:srgbClr val="000000"/>
                </a:solidFill>
                <a:latin typeface="Consolas"/>
                <a:ea typeface="Consolas"/>
                <a:cs typeface="Consolas"/>
                <a:sym typeface="Consolas"/>
              </a:rPr>
              <a:t>variable</a:t>
            </a:r>
            <a:r>
              <a:rPr lang="en-US" sz="2000" dirty="0">
                <a:solidFill>
                  <a:srgbClr val="000000"/>
                </a:solidFill>
              </a:rPr>
              <a:t> blocks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Parsed first</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Cannot interpolate or reference other variables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Allow for default values</a:t>
            </a:r>
            <a:endParaRPr sz="2000" dirty="0">
              <a:solidFill>
                <a:srgbClr val="000000"/>
              </a:solidFill>
            </a:endParaRPr>
          </a:p>
          <a:p>
            <a:pPr marL="342900" lvl="0" indent="-292100" algn="l" rtl="0">
              <a:lnSpc>
                <a:spcPct val="115000"/>
              </a:lnSpc>
              <a:spcBef>
                <a:spcPts val="0"/>
              </a:spcBef>
              <a:spcAft>
                <a:spcPts val="0"/>
              </a:spcAft>
              <a:buClr>
                <a:srgbClr val="000000"/>
              </a:buClr>
              <a:buSzPts val="2000"/>
              <a:buChar char="●"/>
            </a:pPr>
            <a:r>
              <a:rPr lang="en-US" sz="2000" dirty="0">
                <a:solidFill>
                  <a:srgbClr val="000000"/>
                </a:solidFill>
              </a:rPr>
              <a:t>Optionally specify value type, e.g.,</a:t>
            </a:r>
            <a:endParaRPr sz="2000" dirty="0">
              <a:solidFill>
                <a:srgbClr val="000000"/>
              </a:solidFill>
            </a:endParaRPr>
          </a:p>
          <a:p>
            <a:pPr marL="685800" lvl="1" indent="-279400" algn="l" rtl="0">
              <a:lnSpc>
                <a:spcPct val="115000"/>
              </a:lnSpc>
              <a:spcBef>
                <a:spcPts val="0"/>
              </a:spcBef>
              <a:spcAft>
                <a:spcPts val="0"/>
              </a:spcAft>
              <a:buClr>
                <a:srgbClr val="000000"/>
              </a:buClr>
              <a:buSzPts val="1800"/>
              <a:buFont typeface="Consolas"/>
              <a:buChar char="○"/>
            </a:pPr>
            <a:r>
              <a:rPr lang="en-US" sz="1800" b="1" dirty="0">
                <a:solidFill>
                  <a:srgbClr val="000000"/>
                </a:solidFill>
                <a:latin typeface="Consolas"/>
                <a:ea typeface="Consolas"/>
                <a:cs typeface="Consolas"/>
                <a:sym typeface="Consolas"/>
              </a:rPr>
              <a:t>List, Map, String</a:t>
            </a:r>
            <a:endParaRPr sz="1800" b="1" dirty="0">
              <a:solidFill>
                <a:srgbClr val="000000"/>
              </a:solidFill>
              <a:latin typeface="Consolas"/>
              <a:ea typeface="Consolas"/>
              <a:cs typeface="Consolas"/>
              <a:sym typeface="Consolas"/>
            </a:endParaRPr>
          </a:p>
          <a:p>
            <a:pPr marL="0" marR="0" lvl="0" indent="0" algn="l" rtl="0">
              <a:lnSpc>
                <a:spcPct val="115000"/>
              </a:lnSpc>
              <a:spcBef>
                <a:spcPts val="0"/>
              </a:spcBef>
              <a:spcAft>
                <a:spcPts val="0"/>
              </a:spcAft>
              <a:buNone/>
            </a:pPr>
            <a:endParaRPr sz="2000" dirty="0">
              <a:solidFill>
                <a:srgbClr val="000000"/>
              </a:solidFill>
            </a:endParaRPr>
          </a:p>
        </p:txBody>
      </p:sp>
      <p:sp>
        <p:nvSpPr>
          <p:cNvPr id="305" name="Google Shape;305;p4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Example Variable Definition</a:t>
            </a:r>
            <a:endParaRPr b="1">
              <a:latin typeface="Helvetica Neue"/>
              <a:ea typeface="Helvetica Neue"/>
              <a:cs typeface="Helvetica Neue"/>
              <a:sym typeface="Helvetica Neue"/>
            </a:endParaRPr>
          </a:p>
        </p:txBody>
      </p:sp>
      <p:sp>
        <p:nvSpPr>
          <p:cNvPr id="311" name="Google Shape;311;p4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33</a:t>
            </a:fld>
            <a:endParaRPr/>
          </a:p>
        </p:txBody>
      </p:sp>
      <p:sp>
        <p:nvSpPr>
          <p:cNvPr id="312" name="Google Shape;312;p45"/>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r>
              <a:rPr lang="en-US" sz="2700" b="1" dirty="0">
                <a:solidFill>
                  <a:srgbClr val="FF9900"/>
                </a:solidFill>
                <a:latin typeface="Courier"/>
                <a:ea typeface="Courier"/>
                <a:cs typeface="Courier"/>
                <a:sym typeface="Courier"/>
              </a:rPr>
              <a:t>variable</a:t>
            </a:r>
            <a:r>
              <a:rPr lang="en-US" sz="2700" b="1" dirty="0">
                <a:solidFill>
                  <a:srgbClr val="FFFFFF"/>
                </a:solidFill>
                <a:latin typeface="Courier"/>
                <a:ea typeface="Courier"/>
                <a:cs typeface="Courier"/>
                <a:sym typeface="Courier"/>
              </a:rPr>
              <a:t> </a:t>
            </a:r>
            <a:r>
              <a:rPr lang="en-US" sz="2700" b="1" dirty="0">
                <a:solidFill>
                  <a:srgbClr val="6FA8DC"/>
                </a:solidFill>
                <a:latin typeface="Courier"/>
                <a:ea typeface="Courier"/>
                <a:cs typeface="Courier"/>
                <a:sym typeface="Courier"/>
              </a:rPr>
              <a:t>“</a:t>
            </a:r>
            <a:r>
              <a:rPr lang="en-US" sz="2700" b="1" dirty="0" err="1">
                <a:solidFill>
                  <a:srgbClr val="6FA8DC"/>
                </a:solidFill>
                <a:latin typeface="Courier"/>
                <a:ea typeface="Courier"/>
                <a:cs typeface="Courier"/>
                <a:sym typeface="Courier"/>
              </a:rPr>
              <a:t>instance_size</a:t>
            </a:r>
            <a:r>
              <a:rPr lang="en-US" sz="2700" b="1" dirty="0">
                <a:solidFill>
                  <a:srgbClr val="6FA8DC"/>
                </a:solidFill>
                <a:latin typeface="Courier"/>
                <a:ea typeface="Courier"/>
                <a:cs typeface="Courier"/>
                <a:sym typeface="Courier"/>
              </a:rPr>
              <a:t>”</a:t>
            </a:r>
            <a:r>
              <a:rPr lang="en-US" sz="2700" b="1" dirty="0">
                <a:solidFill>
                  <a:srgbClr val="FFFFFF"/>
                </a:solidFill>
                <a:latin typeface="Courier"/>
                <a:ea typeface="Courier"/>
                <a:cs typeface="Courier"/>
                <a:sym typeface="Courier"/>
              </a:rPr>
              <a:t> </a:t>
            </a: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default</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“t2.micro”</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type</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string</a:t>
            </a:r>
            <a:endParaRPr sz="2700" b="1" dirty="0">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6AA84F"/>
                </a:solidFill>
                <a:latin typeface="Courier"/>
                <a:ea typeface="Courier"/>
                <a:cs typeface="Courier"/>
                <a:sym typeface="Courier"/>
              </a:rPr>
              <a:t>  </a:t>
            </a:r>
            <a:r>
              <a:rPr lang="en-US" sz="2700" b="1" dirty="0">
                <a:solidFill>
                  <a:srgbClr val="8E7CC3"/>
                </a:solidFill>
                <a:latin typeface="Courier"/>
                <a:ea typeface="Courier"/>
                <a:cs typeface="Courier"/>
                <a:sym typeface="Courier"/>
              </a:rPr>
              <a:t>description </a:t>
            </a:r>
            <a:r>
              <a:rPr lang="en-US" sz="2700" b="1" dirty="0">
                <a:solidFill>
                  <a:srgbClr val="C9DAF8"/>
                </a:solidFill>
                <a:latin typeface="Courier"/>
                <a:ea typeface="Courier"/>
                <a:cs typeface="Courier"/>
                <a:sym typeface="Courier"/>
              </a:rPr>
              <a:t>= </a:t>
            </a:r>
            <a:r>
              <a:rPr lang="en-US" sz="2700" b="1" dirty="0">
                <a:solidFill>
                  <a:srgbClr val="6AA84F"/>
                </a:solidFill>
                <a:latin typeface="Courier"/>
                <a:ea typeface="Courier"/>
                <a:cs typeface="Courier"/>
                <a:sym typeface="Courier"/>
              </a:rPr>
              <a:t>“Size of EC2 instance”</a:t>
            </a:r>
            <a:endParaRPr sz="2700" b="1" dirty="0">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Locals</a:t>
            </a:r>
            <a:endParaRPr b="1">
              <a:latin typeface="Helvetica Neue"/>
              <a:ea typeface="Helvetica Neue"/>
              <a:cs typeface="Helvetica Neue"/>
              <a:sym typeface="Helvetica Neue"/>
            </a:endParaRPr>
          </a:p>
        </p:txBody>
      </p:sp>
      <p:sp>
        <p:nvSpPr>
          <p:cNvPr id="318" name="Google Shape;318;p46"/>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Mutable values that allow for interpolation and inference</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CAN</a:t>
            </a:r>
            <a:r>
              <a:rPr lang="en-US" sz="2000" dirty="0">
                <a:solidFill>
                  <a:srgbClr val="000000"/>
                </a:solidFill>
              </a:rPr>
              <a:t> reference variables and other locals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CAN’T</a:t>
            </a:r>
            <a:r>
              <a:rPr lang="en-US" sz="2000" dirty="0">
                <a:solidFill>
                  <a:srgbClr val="000000"/>
                </a:solidFill>
              </a:rPr>
              <a:t> be set via arguments from the command line</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Use them when a value is used in many places in your code and that value is likely to change</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Don’t overuse them or your code can be difficult to read</a:t>
            </a:r>
            <a:endParaRPr sz="2000" dirty="0">
              <a:solidFill>
                <a:srgbClr val="000000"/>
              </a:solidFill>
            </a:endParaRPr>
          </a:p>
        </p:txBody>
      </p:sp>
      <p:sp>
        <p:nvSpPr>
          <p:cNvPr id="319" name="Google Shape;319;p4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Local Definitions</a:t>
            </a:r>
            <a:endParaRPr b="1">
              <a:latin typeface="Helvetica Neue"/>
              <a:ea typeface="Helvetica Neue"/>
              <a:cs typeface="Helvetica Neue"/>
              <a:sym typeface="Helvetica Neue"/>
            </a:endParaRPr>
          </a:p>
        </p:txBody>
      </p:sp>
      <p:sp>
        <p:nvSpPr>
          <p:cNvPr id="325" name="Google Shape;325;p4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35</a:t>
            </a:fld>
            <a:endParaRPr/>
          </a:p>
        </p:txBody>
      </p:sp>
      <p:sp>
        <p:nvSpPr>
          <p:cNvPr id="326" name="Google Shape;326;p47"/>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None/>
            </a:pPr>
            <a:endParaRPr sz="2300" b="1">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endParaRPr sz="2300" b="1">
              <a:solidFill>
                <a:srgbClr val="FF9900"/>
              </a:solidFill>
              <a:latin typeface="Courier"/>
              <a:ea typeface="Courier"/>
              <a:cs typeface="Courier"/>
              <a:sym typeface="Courier"/>
            </a:endParaRPr>
          </a:p>
          <a:p>
            <a:pPr marL="0" lvl="0" indent="0" algn="l" rtl="0">
              <a:lnSpc>
                <a:spcPct val="90000"/>
              </a:lnSpc>
              <a:spcBef>
                <a:spcPts val="0"/>
              </a:spcBef>
              <a:spcAft>
                <a:spcPts val="0"/>
              </a:spcAft>
              <a:buNone/>
            </a:pPr>
            <a:r>
              <a:rPr lang="en-US" sz="2500" b="1">
                <a:solidFill>
                  <a:srgbClr val="FF9900"/>
                </a:solidFill>
                <a:latin typeface="Courier"/>
                <a:ea typeface="Courier"/>
                <a:cs typeface="Courier"/>
                <a:sym typeface="Courier"/>
              </a:rPr>
              <a:t>locals</a:t>
            </a:r>
            <a:r>
              <a:rPr lang="en-US" sz="2500" b="1">
                <a:solidFill>
                  <a:srgbClr val="FFFFFF"/>
                </a:solidFill>
                <a:latin typeface="Courier"/>
                <a:ea typeface="Courier"/>
                <a:cs typeface="Courier"/>
                <a:sym typeface="Courier"/>
              </a:rPr>
              <a:t> </a:t>
            </a:r>
            <a:r>
              <a:rPr lang="en-US" sz="2500" b="1">
                <a:solidFill>
                  <a:srgbClr val="C9DAF8"/>
                </a:solidFill>
                <a:latin typeface="Courier"/>
                <a:ea typeface="Courier"/>
                <a:cs typeface="Courier"/>
                <a:sym typeface="Courier"/>
              </a:rPr>
              <a:t>{</a:t>
            </a:r>
            <a:endParaRPr sz="25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2500" b="1">
                <a:solidFill>
                  <a:srgbClr val="C9DAF8"/>
                </a:solidFill>
                <a:latin typeface="Courier"/>
                <a:ea typeface="Courier"/>
                <a:cs typeface="Courier"/>
                <a:sym typeface="Courier"/>
              </a:rPr>
              <a:t>  </a:t>
            </a:r>
            <a:r>
              <a:rPr lang="en-US" sz="2500" b="1">
                <a:solidFill>
                  <a:srgbClr val="8E7CC3"/>
                </a:solidFill>
                <a:latin typeface="Courier"/>
                <a:ea typeface="Courier"/>
                <a:cs typeface="Courier"/>
                <a:sym typeface="Courier"/>
              </a:rPr>
              <a:t>one</a:t>
            </a:r>
            <a:r>
              <a:rPr lang="en-US" sz="2500" b="1">
                <a:solidFill>
                  <a:srgbClr val="C9DAF8"/>
                </a:solidFill>
                <a:latin typeface="Courier"/>
                <a:ea typeface="Courier"/>
                <a:cs typeface="Courier"/>
                <a:sym typeface="Courier"/>
              </a:rPr>
              <a:t>       = </a:t>
            </a:r>
            <a:r>
              <a:rPr lang="en-US" sz="2500" b="1">
                <a:solidFill>
                  <a:srgbClr val="6AA84F"/>
                </a:solidFill>
                <a:latin typeface="Courier"/>
                <a:ea typeface="Courier"/>
                <a:cs typeface="Courier"/>
                <a:sym typeface="Courier"/>
              </a:rPr>
              <a:t>“1”</a:t>
            </a:r>
            <a:endParaRPr sz="2500" b="1">
              <a:solidFill>
                <a:srgbClr val="6AA84F"/>
              </a:solidFill>
              <a:latin typeface="Courier"/>
              <a:ea typeface="Courier"/>
              <a:cs typeface="Courier"/>
              <a:sym typeface="Courier"/>
            </a:endParaRPr>
          </a:p>
          <a:p>
            <a:pPr marL="0" lvl="0" indent="0" algn="l" rtl="0">
              <a:spcBef>
                <a:spcPts val="0"/>
              </a:spcBef>
              <a:spcAft>
                <a:spcPts val="0"/>
              </a:spcAft>
              <a:buNone/>
            </a:pPr>
            <a:r>
              <a:rPr lang="en-US" sz="2500" b="1">
                <a:solidFill>
                  <a:srgbClr val="C9DAF8"/>
                </a:solidFill>
                <a:latin typeface="Courier"/>
                <a:ea typeface="Courier"/>
                <a:cs typeface="Courier"/>
                <a:sym typeface="Courier"/>
              </a:rPr>
              <a:t>  </a:t>
            </a:r>
            <a:r>
              <a:rPr lang="en-US" sz="2500" b="1">
                <a:solidFill>
                  <a:srgbClr val="8E7CC3"/>
                </a:solidFill>
                <a:latin typeface="Courier"/>
                <a:ea typeface="Courier"/>
                <a:cs typeface="Courier"/>
                <a:sym typeface="Courier"/>
              </a:rPr>
              <a:t>twelve</a:t>
            </a:r>
            <a:r>
              <a:rPr lang="en-US" sz="2500" b="1">
                <a:solidFill>
                  <a:srgbClr val="C9DAF8"/>
                </a:solidFill>
                <a:latin typeface="Courier"/>
                <a:ea typeface="Courier"/>
                <a:cs typeface="Courier"/>
                <a:sym typeface="Courier"/>
              </a:rPr>
              <a:t>    = </a:t>
            </a:r>
            <a:r>
              <a:rPr lang="en-US" sz="2500" b="1">
                <a:solidFill>
                  <a:srgbClr val="6AA84F"/>
                </a:solidFill>
                <a:latin typeface="Courier"/>
                <a:ea typeface="Courier"/>
                <a:cs typeface="Courier"/>
                <a:sym typeface="Courier"/>
              </a:rPr>
              <a:t>“</a:t>
            </a:r>
            <a:r>
              <a:rPr lang="en-US" sz="2500" b="1">
                <a:solidFill>
                  <a:srgbClr val="C9DAF8"/>
                </a:solidFill>
                <a:latin typeface="Courier"/>
                <a:ea typeface="Courier"/>
                <a:cs typeface="Courier"/>
                <a:sym typeface="Courier"/>
              </a:rPr>
              <a:t>${local.</a:t>
            </a:r>
            <a:r>
              <a:rPr lang="en-US" sz="2500" b="1">
                <a:solidFill>
                  <a:srgbClr val="8E7CC3"/>
                </a:solidFill>
                <a:latin typeface="Courier"/>
                <a:ea typeface="Courier"/>
                <a:cs typeface="Courier"/>
                <a:sym typeface="Courier"/>
              </a:rPr>
              <a:t>one</a:t>
            </a:r>
            <a:r>
              <a:rPr lang="en-US" sz="2500" b="1">
                <a:solidFill>
                  <a:srgbClr val="C9DAF8"/>
                </a:solidFill>
                <a:latin typeface="Courier"/>
                <a:ea typeface="Courier"/>
                <a:cs typeface="Courier"/>
                <a:sym typeface="Courier"/>
              </a:rPr>
              <a:t>}</a:t>
            </a:r>
            <a:r>
              <a:rPr lang="en-US" sz="2500" b="1">
                <a:solidFill>
                  <a:srgbClr val="6AA84F"/>
                </a:solidFill>
                <a:latin typeface="Courier"/>
                <a:ea typeface="Courier"/>
                <a:cs typeface="Courier"/>
                <a:sym typeface="Courier"/>
              </a:rPr>
              <a:t>2”</a:t>
            </a:r>
            <a:endParaRPr sz="2500" b="1">
              <a:solidFill>
                <a:srgbClr val="6AA84F"/>
              </a:solidFill>
              <a:latin typeface="Courier"/>
              <a:ea typeface="Courier"/>
              <a:cs typeface="Courier"/>
              <a:sym typeface="Courier"/>
            </a:endParaRPr>
          </a:p>
          <a:p>
            <a:pPr marL="0" lvl="0" indent="0" algn="l" rtl="0">
              <a:spcBef>
                <a:spcPts val="0"/>
              </a:spcBef>
              <a:spcAft>
                <a:spcPts val="0"/>
              </a:spcAft>
              <a:buNone/>
            </a:pPr>
            <a:r>
              <a:rPr lang="en-US" sz="2500" b="1">
                <a:solidFill>
                  <a:srgbClr val="C9DAF8"/>
                </a:solidFill>
                <a:latin typeface="Courier"/>
                <a:ea typeface="Courier"/>
                <a:cs typeface="Courier"/>
                <a:sym typeface="Courier"/>
              </a:rPr>
              <a:t>  </a:t>
            </a:r>
            <a:r>
              <a:rPr lang="en-US" sz="2500" b="1">
                <a:solidFill>
                  <a:srgbClr val="8E7CC3"/>
                </a:solidFill>
                <a:latin typeface="Courier"/>
                <a:ea typeface="Courier"/>
                <a:cs typeface="Courier"/>
                <a:sym typeface="Courier"/>
              </a:rPr>
              <a:t>onetwelve</a:t>
            </a:r>
            <a:r>
              <a:rPr lang="en-US" sz="2500" b="1">
                <a:solidFill>
                  <a:srgbClr val="C9DAF8"/>
                </a:solidFill>
                <a:latin typeface="Courier"/>
                <a:ea typeface="Courier"/>
                <a:cs typeface="Courier"/>
                <a:sym typeface="Courier"/>
              </a:rPr>
              <a:t> = </a:t>
            </a:r>
            <a:r>
              <a:rPr lang="en-US" sz="2500" b="1">
                <a:solidFill>
                  <a:srgbClr val="6AA84F"/>
                </a:solidFill>
                <a:latin typeface="Courier"/>
                <a:ea typeface="Courier"/>
                <a:cs typeface="Courier"/>
                <a:sym typeface="Courier"/>
              </a:rPr>
              <a:t>“</a:t>
            </a:r>
            <a:r>
              <a:rPr lang="en-US" sz="2500" b="1">
                <a:solidFill>
                  <a:srgbClr val="C9DAF8"/>
                </a:solidFill>
                <a:latin typeface="Courier"/>
                <a:ea typeface="Courier"/>
                <a:cs typeface="Courier"/>
                <a:sym typeface="Courier"/>
              </a:rPr>
              <a:t>${local.</a:t>
            </a:r>
            <a:r>
              <a:rPr lang="en-US" sz="2500" b="1">
                <a:solidFill>
                  <a:srgbClr val="8E7CC3"/>
                </a:solidFill>
                <a:latin typeface="Courier"/>
                <a:ea typeface="Courier"/>
                <a:cs typeface="Courier"/>
                <a:sym typeface="Courier"/>
              </a:rPr>
              <a:t>one</a:t>
            </a:r>
            <a:r>
              <a:rPr lang="en-US" sz="2500" b="1">
                <a:solidFill>
                  <a:srgbClr val="C9DAF8"/>
                </a:solidFill>
                <a:latin typeface="Courier"/>
                <a:ea typeface="Courier"/>
                <a:cs typeface="Courier"/>
                <a:sym typeface="Courier"/>
              </a:rPr>
              <a:t>}${local.</a:t>
            </a:r>
            <a:r>
              <a:rPr lang="en-US" sz="2500" b="1">
                <a:solidFill>
                  <a:srgbClr val="8E7CC3"/>
                </a:solidFill>
                <a:latin typeface="Courier"/>
                <a:ea typeface="Courier"/>
                <a:cs typeface="Courier"/>
                <a:sym typeface="Courier"/>
              </a:rPr>
              <a:t>twelve</a:t>
            </a:r>
            <a:r>
              <a:rPr lang="en-US" sz="2500" b="1">
                <a:solidFill>
                  <a:srgbClr val="C9DAF8"/>
                </a:solidFill>
                <a:latin typeface="Courier"/>
                <a:ea typeface="Courier"/>
                <a:cs typeface="Courier"/>
                <a:sym typeface="Courier"/>
              </a:rPr>
              <a:t>}</a:t>
            </a:r>
            <a:r>
              <a:rPr lang="en-US" sz="2500" b="1">
                <a:solidFill>
                  <a:srgbClr val="6AA84F"/>
                </a:solidFill>
                <a:latin typeface="Courier"/>
                <a:ea typeface="Courier"/>
                <a:cs typeface="Courier"/>
                <a:sym typeface="Courier"/>
              </a:rPr>
              <a:t>”</a:t>
            </a:r>
            <a:endParaRPr sz="2500" b="1">
              <a:solidFill>
                <a:srgbClr val="6AA84F"/>
              </a:solidFill>
              <a:latin typeface="Courier"/>
              <a:ea typeface="Courier"/>
              <a:cs typeface="Courier"/>
              <a:sym typeface="Courier"/>
            </a:endParaRPr>
          </a:p>
          <a:p>
            <a:pPr marL="0" lvl="0" indent="0" algn="l" rtl="0">
              <a:lnSpc>
                <a:spcPct val="90000"/>
              </a:lnSpc>
              <a:spcBef>
                <a:spcPts val="0"/>
              </a:spcBef>
              <a:spcAft>
                <a:spcPts val="0"/>
              </a:spcAft>
              <a:buNone/>
            </a:pPr>
            <a:r>
              <a:rPr lang="en-US" sz="2500" b="1">
                <a:solidFill>
                  <a:srgbClr val="C9DAF8"/>
                </a:solidFill>
                <a:latin typeface="Courier"/>
                <a:ea typeface="Courier"/>
                <a:cs typeface="Courier"/>
                <a:sym typeface="Courier"/>
              </a:rPr>
              <a:t>}</a:t>
            </a:r>
            <a:endParaRPr sz="2500" b="1">
              <a:solidFill>
                <a:srgbClr val="C9DAF8"/>
              </a:solidFill>
              <a:latin typeface="Courier"/>
              <a:ea typeface="Courier"/>
              <a:cs typeface="Courier"/>
              <a:sym typeface="Couri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a:t>
            </a:r>
            <a:endParaRPr b="1">
              <a:latin typeface="Helvetica Neue"/>
              <a:ea typeface="Helvetica Neue"/>
              <a:cs typeface="Helvetica Neue"/>
              <a:sym typeface="Helvetica Neue"/>
            </a:endParaRPr>
          </a:p>
        </p:txBody>
      </p:sp>
      <p:sp>
        <p:nvSpPr>
          <p:cNvPr id="332" name="Google Shape;332;p48"/>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Logical references to data objects stored externally to the </a:t>
            </a:r>
            <a:r>
              <a:rPr lang="en-US" sz="2000" b="1" dirty="0" err="1">
                <a:solidFill>
                  <a:srgbClr val="000000"/>
                </a:solidFill>
                <a:latin typeface="Consolas"/>
                <a:ea typeface="Consolas"/>
                <a:cs typeface="Consolas"/>
                <a:sym typeface="Consolas"/>
              </a:rPr>
              <a:t>tfstate</a:t>
            </a:r>
            <a:r>
              <a:rPr lang="en-US" sz="2000" dirty="0">
                <a:solidFill>
                  <a:srgbClr val="000000"/>
                </a:solidFill>
              </a:rPr>
              <a:t> file</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Allows you to reference resources not created by Terraform</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Current default region in AWS CLI</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AMI ID search</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ARN lookup</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AWS VPC CIDR range</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p:txBody>
      </p:sp>
      <p:sp>
        <p:nvSpPr>
          <p:cNvPr id="333" name="Google Shape;333;p4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 Example: AWS AMI Lookup</a:t>
            </a:r>
            <a:endParaRPr b="1">
              <a:latin typeface="Helvetica Neue"/>
              <a:ea typeface="Helvetica Neue"/>
              <a:cs typeface="Helvetica Neue"/>
              <a:sym typeface="Helvetica Neue"/>
            </a:endParaRPr>
          </a:p>
        </p:txBody>
      </p:sp>
      <p:sp>
        <p:nvSpPr>
          <p:cNvPr id="339" name="Google Shape;339;p4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37</a:t>
            </a:fld>
            <a:endParaRPr/>
          </a:p>
        </p:txBody>
      </p:sp>
      <p:sp>
        <p:nvSpPr>
          <p:cNvPr id="340" name="Google Shape;340;p49"/>
          <p:cNvSpPr txBox="1">
            <a:spLocks noGrp="1"/>
          </p:cNvSpPr>
          <p:nvPr>
            <p:ph type="body" idx="1"/>
          </p:nvPr>
        </p:nvSpPr>
        <p:spPr>
          <a:xfrm>
            <a:off x="0" y="901275"/>
            <a:ext cx="9144000" cy="40017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lnSpc>
                <a:spcPct val="90000"/>
              </a:lnSpc>
              <a:spcBef>
                <a:spcPts val="0"/>
              </a:spcBef>
              <a:spcAft>
                <a:spcPts val="0"/>
              </a:spcAft>
              <a:buClr>
                <a:schemeClr val="dk1"/>
              </a:buClr>
              <a:buSzPts val="800"/>
              <a:buFont typeface="Arial"/>
              <a:buNone/>
            </a:pPr>
            <a:r>
              <a:rPr lang="en-US" b="1">
                <a:solidFill>
                  <a:srgbClr val="FF9900"/>
                </a:solidFill>
                <a:latin typeface="Courier"/>
                <a:ea typeface="Courier"/>
                <a:cs typeface="Courier"/>
                <a:sym typeface="Courier"/>
              </a:rPr>
              <a:t>data </a:t>
            </a:r>
            <a:r>
              <a:rPr lang="en-US" b="1">
                <a:solidFill>
                  <a:srgbClr val="6D9EEB"/>
                </a:solidFill>
                <a:latin typeface="Courier"/>
                <a:ea typeface="Courier"/>
                <a:cs typeface="Courier"/>
                <a:sym typeface="Courier"/>
              </a:rPr>
              <a:t>"aws_ami" "latest-ubuntu"</a:t>
            </a:r>
            <a:r>
              <a:rPr lang="en-US" b="1">
                <a:solidFill>
                  <a:srgbClr val="FF9900"/>
                </a:solidFill>
                <a:latin typeface="Courier"/>
                <a:ea typeface="Courier"/>
                <a:cs typeface="Courier"/>
                <a:sym typeface="Courier"/>
              </a:rPr>
              <a:t> </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most_recent</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true</a:t>
            </a:r>
            <a:endParaRPr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owners</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"099720109477"</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filter</a:t>
            </a: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name</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"name"</a:t>
            </a:r>
            <a:endParaRPr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values</a:t>
            </a:r>
            <a:r>
              <a:rPr lang="en-US" b="1">
                <a:solidFill>
                  <a:srgbClr val="C9DAF8"/>
                </a:solidFill>
                <a:latin typeface="Courier"/>
                <a:ea typeface="Courier"/>
                <a:cs typeface="Courier"/>
                <a:sym typeface="Courier"/>
              </a:rPr>
              <a:t> = </a:t>
            </a:r>
            <a:r>
              <a:rPr lang="en-US" sz="1400" b="1">
                <a:solidFill>
                  <a:srgbClr val="C9DAF8"/>
                </a:solidFill>
                <a:latin typeface="Courier"/>
                <a:ea typeface="Courier"/>
                <a:cs typeface="Courier"/>
                <a:sym typeface="Courier"/>
              </a:rPr>
              <a:t>[</a:t>
            </a:r>
            <a:r>
              <a:rPr lang="en-US" sz="1400" b="1">
                <a:solidFill>
                  <a:srgbClr val="6AA84F"/>
                </a:solidFill>
                <a:latin typeface="Courier"/>
                <a:ea typeface="Courier"/>
                <a:cs typeface="Courier"/>
                <a:sym typeface="Courier"/>
              </a:rPr>
              <a:t>"ubuntu/images/hvm-ssd/ubuntu-xenial-16.04-amd64-server-*"</a:t>
            </a:r>
            <a:r>
              <a:rPr lang="en-US" sz="1400" b="1">
                <a:solidFill>
                  <a:srgbClr val="C9DAF8"/>
                </a:solidFill>
                <a:latin typeface="Courier"/>
                <a:ea typeface="Courier"/>
                <a:cs typeface="Courier"/>
                <a:sym typeface="Courier"/>
              </a:rPr>
              <a:t>]</a:t>
            </a:r>
            <a:endParaRPr sz="14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filter</a:t>
            </a: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name</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"virtualization-type"</a:t>
            </a:r>
            <a:endParaRPr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r>
              <a:rPr lang="en-US" b="1">
                <a:solidFill>
                  <a:srgbClr val="8E7CC3"/>
                </a:solidFill>
                <a:latin typeface="Courier"/>
                <a:ea typeface="Courier"/>
                <a:cs typeface="Courier"/>
                <a:sym typeface="Courier"/>
              </a:rPr>
              <a:t>values</a:t>
            </a:r>
            <a:r>
              <a:rPr lang="en-US" b="1">
                <a:solidFill>
                  <a:srgbClr val="C9DAF8"/>
                </a:solidFill>
                <a:latin typeface="Courier"/>
                <a:ea typeface="Courier"/>
                <a:cs typeface="Courier"/>
                <a:sym typeface="Courier"/>
              </a:rPr>
              <a:t> = [</a:t>
            </a:r>
            <a:r>
              <a:rPr lang="en-US" b="1">
                <a:solidFill>
                  <a:srgbClr val="6AA84F"/>
                </a:solidFill>
                <a:latin typeface="Courier"/>
                <a:ea typeface="Courier"/>
                <a:cs typeface="Courier"/>
                <a:sym typeface="Courier"/>
              </a:rPr>
              <a:t>"hvm"</a:t>
            </a: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b="1">
                <a:solidFill>
                  <a:srgbClr val="C9DAF8"/>
                </a:solidFill>
                <a:latin typeface="Courier"/>
                <a:ea typeface="Courier"/>
                <a:cs typeface="Courier"/>
                <a:sym typeface="Courier"/>
              </a:rPr>
              <a:t>  }</a:t>
            </a:r>
            <a:endParaRPr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b="1">
                <a:solidFill>
                  <a:srgbClr val="C9DAF8"/>
                </a:solidFill>
                <a:latin typeface="Courier"/>
                <a:ea typeface="Courier"/>
                <a:cs typeface="Courier"/>
                <a:sym typeface="Courier"/>
              </a:rPr>
              <a:t>}</a:t>
            </a:r>
            <a:endParaRPr b="1">
              <a:solidFill>
                <a:srgbClr val="C9DAF8"/>
              </a:solidFill>
              <a:latin typeface="Courier"/>
              <a:ea typeface="Courier"/>
              <a:cs typeface="Courier"/>
              <a:sym typeface="Couri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Provisioners</a:t>
            </a:r>
            <a:endParaRPr b="1">
              <a:latin typeface="Helvetica Neue"/>
              <a:ea typeface="Helvetica Neue"/>
              <a:cs typeface="Helvetica Neue"/>
              <a:sym typeface="Helvetica Neue"/>
            </a:endParaRPr>
          </a:p>
        </p:txBody>
      </p:sp>
      <p:sp>
        <p:nvSpPr>
          <p:cNvPr id="346" name="Google Shape;346;p50"/>
          <p:cNvSpPr txBox="1">
            <a:spLocks noGrp="1"/>
          </p:cNvSpPr>
          <p:nvPr>
            <p:ph type="body" idx="1"/>
          </p:nvPr>
        </p:nvSpPr>
        <p:spPr>
          <a:xfrm>
            <a:off x="626625" y="1111275"/>
            <a:ext cx="7884000" cy="35100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Allow you to run commands during instance provisioning that are run on create, recreate, or taint correction (explained later), but not every time </a:t>
            </a:r>
            <a:r>
              <a:rPr lang="en-US" b="1" dirty="0">
                <a:solidFill>
                  <a:srgbClr val="000000"/>
                </a:solidFill>
                <a:latin typeface="Consolas"/>
                <a:ea typeface="Consolas"/>
                <a:cs typeface="Consolas"/>
                <a:sym typeface="Consolas"/>
              </a:rPr>
              <a:t>terraform apply</a:t>
            </a:r>
            <a:r>
              <a:rPr lang="en-US" dirty="0">
                <a:solidFill>
                  <a:srgbClr val="000000"/>
                </a:solidFill>
              </a:rPr>
              <a:t> is run</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Ties custom logic to idempotent resources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Types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local</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remote</a:t>
            </a:r>
            <a:endParaRPr dirty="0">
              <a:solidFill>
                <a:srgbClr val="000000"/>
              </a:solidFill>
            </a:endParaRPr>
          </a:p>
          <a:p>
            <a:pPr marL="412750" marR="0" lvl="1" indent="0" algn="l" rtl="0">
              <a:lnSpc>
                <a:spcPct val="115000"/>
              </a:lnSpc>
              <a:spcBef>
                <a:spcPts val="0"/>
              </a:spcBef>
              <a:spcAft>
                <a:spcPts val="0"/>
              </a:spcAft>
              <a:buClr>
                <a:srgbClr val="000000"/>
              </a:buClr>
              <a:buSzPts val="1700"/>
              <a:buNone/>
            </a:pPr>
            <a:endParaRPr b="1" dirty="0">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Connectors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SSH</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err="1">
                <a:solidFill>
                  <a:srgbClr val="000000"/>
                </a:solidFill>
              </a:rPr>
              <a:t>WinRM</a:t>
            </a:r>
            <a:endParaRPr dirty="0">
              <a:solidFill>
                <a:srgbClr val="000000"/>
              </a:solidFill>
            </a:endParaRPr>
          </a:p>
          <a:p>
            <a:pPr marL="0" marR="0" lvl="0" indent="0" algn="l" rtl="0">
              <a:lnSpc>
                <a:spcPct val="90000"/>
              </a:lnSpc>
              <a:spcBef>
                <a:spcPts val="0"/>
              </a:spcBef>
              <a:spcAft>
                <a:spcPts val="0"/>
              </a:spcAft>
              <a:buNone/>
            </a:pPr>
            <a:endParaRPr dirty="0">
              <a:solidFill>
                <a:srgbClr val="000000"/>
              </a:solidFill>
            </a:endParaRPr>
          </a:p>
        </p:txBody>
      </p:sp>
      <p:sp>
        <p:nvSpPr>
          <p:cNvPr id="347" name="Google Shape;347;p5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 Example: </a:t>
            </a:r>
            <a:r>
              <a:rPr lang="en-US" b="1">
                <a:latin typeface="Consolas"/>
                <a:ea typeface="Consolas"/>
                <a:cs typeface="Consolas"/>
                <a:sym typeface="Consolas"/>
              </a:rPr>
              <a:t>local-exec</a:t>
            </a:r>
            <a:endParaRPr b="1">
              <a:latin typeface="Consolas"/>
              <a:ea typeface="Consolas"/>
              <a:cs typeface="Consolas"/>
              <a:sym typeface="Consolas"/>
            </a:endParaRPr>
          </a:p>
        </p:txBody>
      </p:sp>
      <p:sp>
        <p:nvSpPr>
          <p:cNvPr id="353" name="Google Shape;353;p5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39</a:t>
            </a:fld>
            <a:endParaRPr/>
          </a:p>
        </p:txBody>
      </p:sp>
      <p:sp>
        <p:nvSpPr>
          <p:cNvPr id="354" name="Google Shape;354;p51"/>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r>
              <a:rPr lang="en-US" sz="2000" b="1">
                <a:solidFill>
                  <a:srgbClr val="FF9900"/>
                </a:solidFill>
                <a:latin typeface="Courier"/>
                <a:ea typeface="Courier"/>
                <a:cs typeface="Courier"/>
                <a:sym typeface="Courier"/>
              </a:rPr>
              <a:t>resource</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“aws_instance” “web”</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ami</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“ami-19827362728”</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instance_type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“t2.micro”</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tags</a:t>
            </a: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Name</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“my-first-instance”</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FF9900"/>
                </a:solidFill>
                <a:latin typeface="Courier"/>
                <a:ea typeface="Courier"/>
                <a:cs typeface="Courier"/>
                <a:sym typeface="Courier"/>
              </a:rPr>
              <a:t>provisioner</a:t>
            </a:r>
            <a:r>
              <a:rPr lang="en-US" sz="2000" b="1">
                <a:solidFill>
                  <a:srgbClr val="FFFFFF"/>
                </a:solidFill>
                <a:latin typeface="Courier"/>
                <a:ea typeface="Courier"/>
                <a:cs typeface="Courier"/>
                <a:sym typeface="Courier"/>
              </a:rPr>
              <a:t> </a:t>
            </a:r>
            <a:r>
              <a:rPr lang="en-US" sz="2000" b="1">
                <a:solidFill>
                  <a:srgbClr val="6FA8DC"/>
                </a:solidFill>
                <a:latin typeface="Courier"/>
                <a:ea typeface="Courier"/>
                <a:cs typeface="Courier"/>
                <a:sym typeface="Courier"/>
              </a:rPr>
              <a:t>“local-exec”</a:t>
            </a:r>
            <a:r>
              <a:rPr lang="en-US" sz="2000" b="1">
                <a:solidFill>
                  <a:srgbClr val="FFFFFF"/>
                </a:solidFill>
                <a:latin typeface="Courier"/>
                <a:ea typeface="Courier"/>
                <a:cs typeface="Courier"/>
                <a:sym typeface="Courier"/>
              </a:rPr>
              <a:t> </a:t>
            </a:r>
            <a:r>
              <a:rPr lang="en-US" sz="2000" b="1">
                <a:solidFill>
                  <a:srgbClr val="C9DAF8"/>
                </a:solidFill>
                <a:latin typeface="Courier"/>
                <a:ea typeface="Courier"/>
                <a:cs typeface="Courier"/>
                <a:sym typeface="Courier"/>
              </a:rPr>
              <a:t>{</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r>
              <a:rPr lang="en-US" sz="2000" b="1">
                <a:solidFill>
                  <a:srgbClr val="8E7CC3"/>
                </a:solidFill>
                <a:latin typeface="Courier"/>
                <a:ea typeface="Courier"/>
                <a:cs typeface="Courier"/>
                <a:sym typeface="Courier"/>
              </a:rPr>
              <a:t>command</a:t>
            </a:r>
            <a:r>
              <a:rPr lang="en-US" sz="2000" b="1">
                <a:solidFill>
                  <a:srgbClr val="C9DAF8"/>
                </a:solidFill>
                <a:latin typeface="Courier"/>
                <a:ea typeface="Courier"/>
                <a:cs typeface="Courier"/>
                <a:sym typeface="Courier"/>
              </a:rPr>
              <a:t> = </a:t>
            </a:r>
            <a:r>
              <a:rPr lang="en-US" sz="2000" b="1">
                <a:solidFill>
                  <a:srgbClr val="6AA84F"/>
                </a:solidFill>
                <a:latin typeface="Courier"/>
                <a:ea typeface="Courier"/>
                <a:cs typeface="Courier"/>
                <a:sym typeface="Courier"/>
              </a:rPr>
              <a:t>“echo ‘created instance’”</a:t>
            </a:r>
            <a:endParaRPr sz="2000" b="1">
              <a:solidFill>
                <a:srgbClr val="6AA84F"/>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  }</a:t>
            </a:r>
            <a:endParaRPr sz="2000" b="1">
              <a:solidFill>
                <a:srgbClr val="C9DAF8"/>
              </a:solidFill>
              <a:latin typeface="Courier"/>
              <a:ea typeface="Courier"/>
              <a:cs typeface="Courier"/>
              <a:sym typeface="Courier"/>
            </a:endParaRPr>
          </a:p>
          <a:p>
            <a:pPr marL="0" lvl="0" indent="0" algn="l" rtl="0">
              <a:spcBef>
                <a:spcPts val="0"/>
              </a:spcBef>
              <a:spcAft>
                <a:spcPts val="0"/>
              </a:spcAft>
              <a:buNone/>
            </a:pPr>
            <a:r>
              <a:rPr lang="en-US" sz="2000" b="1">
                <a:solidFill>
                  <a:srgbClr val="C9DAF8"/>
                </a:solidFill>
                <a:latin typeface="Courier"/>
                <a:ea typeface="Courier"/>
                <a:cs typeface="Courier"/>
                <a:sym typeface="Courier"/>
              </a:rPr>
              <a:t>}</a:t>
            </a:r>
            <a:endParaRPr sz="2000" b="1">
              <a:solidFill>
                <a:srgbClr val="FF9900"/>
              </a:solidFill>
              <a:latin typeface="Courier"/>
              <a:ea typeface="Courier"/>
              <a:cs typeface="Courier"/>
              <a:sym typeface="Couri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a:t>Technologies we cover</a:t>
            </a:r>
            <a:endParaRPr/>
          </a:p>
        </p:txBody>
      </p:sp>
      <p:sp>
        <p:nvSpPr>
          <p:cNvPr id="91" name="Google Shape;91;p18"/>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a:t>
            </a:fld>
            <a:endParaRPr/>
          </a:p>
        </p:txBody>
      </p:sp>
      <p:pic>
        <p:nvPicPr>
          <p:cNvPr id="92" name="Google Shape;92;p18"/>
          <p:cNvPicPr preferRelativeResize="0"/>
          <p:nvPr/>
        </p:nvPicPr>
        <p:blipFill rotWithShape="1">
          <a:blip r:embed="rId3">
            <a:alphaModFix/>
          </a:blip>
          <a:srcRect t="13479"/>
          <a:stretch/>
        </p:blipFill>
        <p:spPr>
          <a:xfrm>
            <a:off x="765206" y="924037"/>
            <a:ext cx="7613588" cy="391271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 Example: </a:t>
            </a:r>
            <a:r>
              <a:rPr lang="en-US" b="1">
                <a:latin typeface="Consolas"/>
                <a:ea typeface="Consolas"/>
                <a:cs typeface="Consolas"/>
                <a:sym typeface="Consolas"/>
              </a:rPr>
              <a:t>remote-exec</a:t>
            </a:r>
            <a:endParaRPr b="1">
              <a:latin typeface="Consolas"/>
              <a:ea typeface="Consolas"/>
              <a:cs typeface="Consolas"/>
              <a:sym typeface="Consolas"/>
            </a:endParaRPr>
          </a:p>
        </p:txBody>
      </p:sp>
      <p:sp>
        <p:nvSpPr>
          <p:cNvPr id="360" name="Google Shape;360;p5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40</a:t>
            </a:fld>
            <a:endParaRPr/>
          </a:p>
        </p:txBody>
      </p:sp>
      <p:sp>
        <p:nvSpPr>
          <p:cNvPr id="361" name="Google Shape;361;p52"/>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r>
              <a:rPr lang="en-US" sz="1700" b="1">
                <a:solidFill>
                  <a:srgbClr val="FF9900"/>
                </a:solidFill>
                <a:latin typeface="Courier"/>
                <a:ea typeface="Courier"/>
                <a:cs typeface="Courier"/>
                <a:sym typeface="Courier"/>
              </a:rPr>
              <a:t>resource</a:t>
            </a:r>
            <a:r>
              <a:rPr lang="en-US" sz="1700" b="1">
                <a:solidFill>
                  <a:srgbClr val="FFFFFF"/>
                </a:solidFill>
                <a:latin typeface="Courier"/>
                <a:ea typeface="Courier"/>
                <a:cs typeface="Courier"/>
                <a:sym typeface="Courier"/>
              </a:rPr>
              <a:t> </a:t>
            </a:r>
            <a:r>
              <a:rPr lang="en-US" sz="1700" b="1">
                <a:solidFill>
                  <a:srgbClr val="6FA8DC"/>
                </a:solidFill>
                <a:latin typeface="Courier"/>
                <a:ea typeface="Courier"/>
                <a:cs typeface="Courier"/>
                <a:sym typeface="Courier"/>
              </a:rPr>
              <a:t>“aws_instance” “web”</a:t>
            </a:r>
            <a:r>
              <a:rPr lang="en-US" sz="1700" b="1">
                <a:solidFill>
                  <a:srgbClr val="FFFFFF"/>
                </a:solidFill>
                <a:latin typeface="Courier"/>
                <a:ea typeface="Courier"/>
                <a:cs typeface="Courier"/>
                <a:sym typeface="Courier"/>
              </a:rPr>
              <a:t> </a:t>
            </a:r>
            <a:r>
              <a:rPr lang="en-US" sz="1700" b="1">
                <a:solidFill>
                  <a:srgbClr val="C9DAF8"/>
                </a:solidFill>
                <a:latin typeface="Courier"/>
                <a:ea typeface="Courier"/>
                <a:cs typeface="Courier"/>
                <a:sym typeface="Courier"/>
              </a:rPr>
              <a:t>{</a:t>
            </a: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r>
              <a:rPr lang="en-US" sz="1700" b="1">
                <a:solidFill>
                  <a:srgbClr val="8E7CC3"/>
                </a:solidFill>
                <a:latin typeface="Courier"/>
                <a:ea typeface="Courier"/>
                <a:cs typeface="Courier"/>
                <a:sym typeface="Courier"/>
              </a:rPr>
              <a:t>...</a:t>
            </a:r>
            <a:endParaRPr sz="1700" b="1">
              <a:solidFill>
                <a:srgbClr val="C9DAF8"/>
              </a:solidFill>
              <a:latin typeface="Courier"/>
              <a:ea typeface="Courier"/>
              <a:cs typeface="Courier"/>
              <a:sym typeface="Courier"/>
            </a:endParaRPr>
          </a:p>
          <a:p>
            <a:pPr marL="0" lvl="0" indent="0" algn="l" rtl="0">
              <a:spcBef>
                <a:spcPts val="0"/>
              </a:spcBef>
              <a:spcAft>
                <a:spcPts val="0"/>
              </a:spcAft>
              <a:buNone/>
            </a:pP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r>
              <a:rPr lang="en-US" sz="1700" b="1">
                <a:solidFill>
                  <a:srgbClr val="FF9900"/>
                </a:solidFill>
                <a:latin typeface="Courier"/>
                <a:ea typeface="Courier"/>
                <a:cs typeface="Courier"/>
                <a:sym typeface="Courier"/>
              </a:rPr>
              <a:t>provisioner</a:t>
            </a:r>
            <a:r>
              <a:rPr lang="en-US" sz="1700" b="1">
                <a:solidFill>
                  <a:srgbClr val="FFFFFF"/>
                </a:solidFill>
                <a:latin typeface="Courier"/>
                <a:ea typeface="Courier"/>
                <a:cs typeface="Courier"/>
                <a:sym typeface="Courier"/>
              </a:rPr>
              <a:t> </a:t>
            </a:r>
            <a:r>
              <a:rPr lang="en-US" sz="1700" b="1">
                <a:solidFill>
                  <a:srgbClr val="6FA8DC"/>
                </a:solidFill>
                <a:latin typeface="Courier"/>
                <a:ea typeface="Courier"/>
                <a:cs typeface="Courier"/>
                <a:sym typeface="Courier"/>
              </a:rPr>
              <a:t>“remote-exec”</a:t>
            </a:r>
            <a:r>
              <a:rPr lang="en-US" sz="1700" b="1">
                <a:solidFill>
                  <a:srgbClr val="FFFFFF"/>
                </a:solidFill>
                <a:latin typeface="Courier"/>
                <a:ea typeface="Courier"/>
                <a:cs typeface="Courier"/>
                <a:sym typeface="Courier"/>
              </a:rPr>
              <a:t> </a:t>
            </a:r>
            <a:r>
              <a:rPr lang="en-US" sz="1700" b="1">
                <a:solidFill>
                  <a:srgbClr val="C9DAF8"/>
                </a:solidFill>
                <a:latin typeface="Courier"/>
                <a:ea typeface="Courier"/>
                <a:cs typeface="Courier"/>
                <a:sym typeface="Courier"/>
              </a:rPr>
              <a:t>{</a:t>
            </a: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r>
              <a:rPr lang="en-US" sz="1700" b="1">
                <a:solidFill>
                  <a:srgbClr val="8E7CC3"/>
                </a:solidFill>
                <a:latin typeface="Courier"/>
                <a:ea typeface="Courier"/>
                <a:cs typeface="Courier"/>
                <a:sym typeface="Courier"/>
              </a:rPr>
              <a:t>inline</a:t>
            </a:r>
            <a:r>
              <a:rPr lang="en-US" sz="1700" b="1">
                <a:solidFill>
                  <a:srgbClr val="C9DAF8"/>
                </a:solidFill>
                <a:latin typeface="Courier"/>
                <a:ea typeface="Courier"/>
                <a:cs typeface="Courier"/>
                <a:sym typeface="Courier"/>
              </a:rPr>
              <a:t> =</a:t>
            </a:r>
            <a:r>
              <a:rPr lang="en-US" sz="1700" b="1">
                <a:solidFill>
                  <a:srgbClr val="6AA84F"/>
                </a:solidFill>
                <a:latin typeface="Courier"/>
                <a:ea typeface="Courier"/>
                <a:cs typeface="Courier"/>
                <a:sym typeface="Courier"/>
              </a:rPr>
              <a:t> </a:t>
            </a:r>
            <a:r>
              <a:rPr lang="en-US" b="1">
                <a:solidFill>
                  <a:srgbClr val="6AA84F"/>
                </a:solidFill>
                <a:latin typeface="Courier"/>
                <a:ea typeface="Courier"/>
                <a:cs typeface="Courier"/>
                <a:sym typeface="Courier"/>
              </a:rPr>
              <a:t>[</a:t>
            </a:r>
            <a:endParaRPr b="1">
              <a:solidFill>
                <a:srgbClr val="6AA84F"/>
              </a:solidFill>
              <a:latin typeface="Courier"/>
              <a:ea typeface="Courier"/>
              <a:cs typeface="Courier"/>
              <a:sym typeface="Courier"/>
            </a:endParaRPr>
          </a:p>
          <a:p>
            <a:pPr marL="0" lvl="0" indent="0" algn="l" rtl="0">
              <a:spcBef>
                <a:spcPts val="0"/>
              </a:spcBef>
              <a:spcAft>
                <a:spcPts val="0"/>
              </a:spcAft>
              <a:buNone/>
            </a:pPr>
            <a:r>
              <a:rPr lang="en-US" b="1">
                <a:solidFill>
                  <a:srgbClr val="6AA84F"/>
                </a:solidFill>
                <a:latin typeface="Courier"/>
                <a:ea typeface="Courier"/>
                <a:cs typeface="Courier"/>
                <a:sym typeface="Courier"/>
              </a:rPr>
              <a:t>"sudo sed -i</a:t>
            </a:r>
            <a:endParaRPr b="1">
              <a:solidFill>
                <a:srgbClr val="6AA84F"/>
              </a:solidFill>
              <a:latin typeface="Courier"/>
              <a:ea typeface="Courier"/>
              <a:cs typeface="Courier"/>
              <a:sym typeface="Courier"/>
            </a:endParaRPr>
          </a:p>
          <a:p>
            <a:pPr marL="45720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's/^PasswordAuthentication.*/PasswordAuthentication yes/'    /etc/ssh/sshd_config",</a:t>
            </a:r>
            <a:endParaRPr b="1">
              <a:solidFill>
                <a:srgbClr val="6AA84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"sudo service sshd restart",</a:t>
            </a:r>
            <a:endParaRPr b="1">
              <a:solidFill>
                <a:srgbClr val="6AA84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"wget https://repo.anaconda.com/Anaconda3-Linux-x86_64.sh",</a:t>
            </a:r>
            <a:endParaRPr b="1">
              <a:solidFill>
                <a:srgbClr val="6AA84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b="1">
                <a:solidFill>
                  <a:srgbClr val="6AA84F"/>
                </a:solidFill>
                <a:latin typeface="Courier"/>
                <a:ea typeface="Courier"/>
                <a:cs typeface="Courier"/>
                <a:sym typeface="Courier"/>
              </a:rPr>
              <a:t>"sh Anaconda3-Linux-x86_64.sh -b"</a:t>
            </a:r>
            <a:endParaRPr b="1">
              <a:solidFill>
                <a:srgbClr val="6AA84F"/>
              </a:solidFill>
              <a:latin typeface="Courier"/>
              <a:ea typeface="Courier"/>
              <a:cs typeface="Courier"/>
              <a:sym typeface="Courier"/>
            </a:endParaRPr>
          </a:p>
          <a:p>
            <a:pPr marL="0" lvl="0" indent="0" algn="l" rtl="0">
              <a:spcBef>
                <a:spcPts val="0"/>
              </a:spcBef>
              <a:spcAft>
                <a:spcPts val="0"/>
              </a:spcAft>
              <a:buNone/>
            </a:pPr>
            <a:r>
              <a:rPr lang="en-US" b="1">
                <a:solidFill>
                  <a:srgbClr val="6AA84F"/>
                </a:solidFill>
                <a:latin typeface="Courier"/>
                <a:ea typeface="Courier"/>
                <a:cs typeface="Courier"/>
                <a:sym typeface="Courier"/>
              </a:rPr>
              <a:t> 		]</a:t>
            </a:r>
            <a:endParaRPr b="1">
              <a:solidFill>
                <a:srgbClr val="6AA84F"/>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  }</a:t>
            </a:r>
            <a:endParaRPr sz="1700" b="1">
              <a:solidFill>
                <a:srgbClr val="C9DAF8"/>
              </a:solidFill>
              <a:latin typeface="Courier"/>
              <a:ea typeface="Courier"/>
              <a:cs typeface="Courier"/>
              <a:sym typeface="Courier"/>
            </a:endParaRPr>
          </a:p>
          <a:p>
            <a:pPr marL="0" lvl="0" indent="0" algn="l" rtl="0">
              <a:spcBef>
                <a:spcPts val="0"/>
              </a:spcBef>
              <a:spcAft>
                <a:spcPts val="0"/>
              </a:spcAft>
              <a:buNone/>
            </a:pPr>
            <a:r>
              <a:rPr lang="en-US" sz="1700" b="1">
                <a:solidFill>
                  <a:srgbClr val="C9DAF8"/>
                </a:solidFill>
                <a:latin typeface="Courier"/>
                <a:ea typeface="Courier"/>
                <a:cs typeface="Courier"/>
                <a:sym typeface="Courier"/>
              </a:rPr>
              <a:t>}</a:t>
            </a:r>
            <a:endParaRPr sz="1700" b="1">
              <a:solidFill>
                <a:srgbClr val="FF9900"/>
              </a:solidFill>
              <a:latin typeface="Courier"/>
              <a:ea typeface="Courier"/>
              <a:cs typeface="Courier"/>
              <a:sym typeface="Couri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Provisioner example: </a:t>
            </a:r>
            <a:r>
              <a:rPr lang="en-US" b="1">
                <a:latin typeface="Consolas"/>
                <a:ea typeface="Consolas"/>
                <a:cs typeface="Consolas"/>
                <a:sym typeface="Consolas"/>
              </a:rPr>
              <a:t>null_resource</a:t>
            </a:r>
            <a:endParaRPr b="1">
              <a:latin typeface="Consolas"/>
              <a:ea typeface="Consolas"/>
              <a:cs typeface="Consolas"/>
              <a:sym typeface="Consolas"/>
            </a:endParaRPr>
          </a:p>
        </p:txBody>
      </p:sp>
      <p:sp>
        <p:nvSpPr>
          <p:cNvPr id="367" name="Google Shape;367;p5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41</a:t>
            </a:fld>
            <a:endParaRPr/>
          </a:p>
        </p:txBody>
      </p:sp>
      <p:sp>
        <p:nvSpPr>
          <p:cNvPr id="368" name="Google Shape;368;p53"/>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000" b="1">
              <a:solidFill>
                <a:srgbClr val="FF9900"/>
              </a:solidFill>
              <a:latin typeface="Courier"/>
              <a:ea typeface="Courier"/>
              <a:cs typeface="Courier"/>
              <a:sym typeface="Courier"/>
            </a:endParaRPr>
          </a:p>
          <a:p>
            <a:pPr marL="0" lvl="0" indent="0" algn="l" rtl="0">
              <a:spcBef>
                <a:spcPts val="0"/>
              </a:spcBef>
              <a:spcAft>
                <a:spcPts val="0"/>
              </a:spcAft>
              <a:buNone/>
            </a:pPr>
            <a:endParaRPr sz="20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resource</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“null_resource” “first-tf-run”</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FF9900"/>
                </a:solidFill>
                <a:latin typeface="Courier"/>
                <a:ea typeface="Courier"/>
                <a:cs typeface="Courier"/>
                <a:sym typeface="Courier"/>
              </a:rPr>
              <a:t>provisioner</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“local-exec”</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command</a:t>
            </a:r>
            <a:r>
              <a:rPr lang="en-US" sz="2400" b="1">
                <a:solidFill>
                  <a:srgbClr val="C9DAF8"/>
                </a:solidFill>
                <a:latin typeface="Courier"/>
                <a:ea typeface="Courier"/>
                <a:cs typeface="Courier"/>
                <a:sym typeface="Courier"/>
              </a:rPr>
              <a:t> = </a:t>
            </a:r>
            <a:r>
              <a:rPr lang="en-US" sz="2400" b="1">
                <a:solidFill>
                  <a:srgbClr val="6AA84F"/>
                </a:solidFill>
                <a:latin typeface="Courier"/>
                <a:ea typeface="Courier"/>
                <a:cs typeface="Courier"/>
                <a:sym typeface="Courier"/>
              </a:rPr>
              <a:t>“echo ‘this will run on first tf apply’”</a:t>
            </a:r>
            <a:endParaRPr sz="2400" b="1">
              <a:solidFill>
                <a:srgbClr val="6AA84F"/>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FF9900"/>
              </a:solidFill>
              <a:latin typeface="Courier"/>
              <a:ea typeface="Courier"/>
              <a:cs typeface="Courier"/>
              <a:sym typeface="Couri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2: Using Variables</a:t>
            </a:r>
            <a:endParaRPr b="1">
              <a:latin typeface="Helvetica Neue"/>
              <a:ea typeface="Helvetica Neue"/>
              <a:cs typeface="Helvetica Neue"/>
              <a:sym typeface="Helvetica Neue"/>
            </a:endParaRPr>
          </a:p>
        </p:txBody>
      </p:sp>
      <p:sp>
        <p:nvSpPr>
          <p:cNvPr id="374" name="Google Shape;374;p54"/>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2</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375" name="Google Shape;375;p5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How Terraform Works</a:t>
            </a:r>
            <a:endParaRPr b="1">
              <a:latin typeface="Helvetica Neue"/>
              <a:ea typeface="Helvetica Neue"/>
              <a:cs typeface="Helvetica Neue"/>
              <a:sym typeface="Helvetica Neue"/>
            </a:endParaRPr>
          </a:p>
        </p:txBody>
      </p:sp>
      <p:sp>
        <p:nvSpPr>
          <p:cNvPr id="381" name="Google Shape;381;p55"/>
          <p:cNvSpPr txBox="1">
            <a:spLocks noGrp="1"/>
          </p:cNvSpPr>
          <p:nvPr>
            <p:ph type="body" idx="1"/>
          </p:nvPr>
        </p:nvSpPr>
        <p:spPr>
          <a:xfrm>
            <a:off x="630000" y="1455084"/>
            <a:ext cx="7884000" cy="28713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State and how to query it</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Computing plans</a:t>
            </a:r>
            <a:endParaRPr sz="2000" dirty="0">
              <a:solidFill>
                <a:srgbClr val="000000"/>
              </a:solidFill>
            </a:endParaRPr>
          </a:p>
          <a:p>
            <a:pPr marL="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Executing plans (</a:t>
            </a:r>
            <a:r>
              <a:rPr lang="en-US" sz="2000" b="1" dirty="0">
                <a:solidFill>
                  <a:srgbClr val="000000"/>
                </a:solidFill>
                <a:latin typeface="Consolas"/>
                <a:ea typeface="Consolas"/>
                <a:cs typeface="Consolas"/>
                <a:sym typeface="Consolas"/>
              </a:rPr>
              <a:t>terraform apply</a:t>
            </a:r>
            <a:r>
              <a:rPr lang="en-US" sz="2000" dirty="0">
                <a:solidFill>
                  <a:srgbClr val="000000"/>
                </a:solidFill>
              </a:rPr>
              <a:t>)</a:t>
            </a:r>
            <a:endParaRPr sz="2000" dirty="0">
              <a:solidFill>
                <a:srgbClr val="000000"/>
              </a:solidFill>
            </a:endParaRPr>
          </a:p>
        </p:txBody>
      </p:sp>
      <p:sp>
        <p:nvSpPr>
          <p:cNvPr id="382" name="Google Shape;382;p5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State</a:t>
            </a:r>
            <a:endParaRPr b="1">
              <a:latin typeface="Helvetica Neue"/>
              <a:ea typeface="Helvetica Neue"/>
              <a:cs typeface="Helvetica Neue"/>
              <a:sym typeface="Helvetica Neue"/>
            </a:endParaRPr>
          </a:p>
        </p:txBody>
      </p:sp>
      <p:sp>
        <p:nvSpPr>
          <p:cNvPr id="388" name="Google Shape;388;p56"/>
          <p:cNvSpPr txBox="1">
            <a:spLocks noGrp="1"/>
          </p:cNvSpPr>
          <p:nvPr>
            <p:ph type="body" idx="1"/>
          </p:nvPr>
        </p:nvSpPr>
        <p:spPr>
          <a:xfrm>
            <a:off x="626625" y="1257469"/>
            <a:ext cx="7884000" cy="33639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Stores information about resources that are created by Terraform</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Also includes values computed by the provider APIs</a:t>
            </a:r>
            <a:endParaRPr sz="2000" dirty="0">
              <a:solidFill>
                <a:srgbClr val="000000"/>
              </a:solidFill>
            </a:endParaRPr>
          </a:p>
          <a:p>
            <a:pPr marL="685800" marR="0" lvl="0" indent="0" algn="l" rtl="0">
              <a:lnSpc>
                <a:spcPct val="90000"/>
              </a:lnSpc>
              <a:spcBef>
                <a:spcPts val="0"/>
              </a:spcBef>
              <a:spcAft>
                <a:spcPts val="0"/>
              </a:spcAft>
              <a:buNone/>
            </a:pPr>
            <a:endParaRPr sz="2000" dirty="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Local file</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dirty="0">
                <a:solidFill>
                  <a:srgbClr val="000000"/>
                </a:solidFill>
                <a:latin typeface="Consolas"/>
                <a:ea typeface="Consolas"/>
                <a:cs typeface="Consolas"/>
                <a:sym typeface="Consolas"/>
              </a:rPr>
              <a:t>.</a:t>
            </a:r>
            <a:r>
              <a:rPr lang="en-US" sz="2000" b="1" dirty="0" err="1">
                <a:solidFill>
                  <a:srgbClr val="000000"/>
                </a:solidFill>
                <a:latin typeface="Consolas"/>
                <a:ea typeface="Consolas"/>
                <a:cs typeface="Consolas"/>
                <a:sym typeface="Consolas"/>
              </a:rPr>
              <a:t>tfstate</a:t>
            </a:r>
            <a:endParaRPr sz="2000" b="1" dirty="0">
              <a:solidFill>
                <a:srgbClr val="000000"/>
              </a:solidFill>
              <a:latin typeface="Consolas"/>
              <a:ea typeface="Consolas"/>
              <a:cs typeface="Consolas"/>
              <a:sym typeface="Consolas"/>
            </a:endParaRPr>
          </a:p>
          <a:p>
            <a:pPr marL="685800" marR="0" lvl="0" indent="0" algn="l" rtl="0">
              <a:lnSpc>
                <a:spcPct val="90000"/>
              </a:lnSpc>
              <a:spcBef>
                <a:spcPts val="0"/>
              </a:spcBef>
              <a:spcAft>
                <a:spcPts val="0"/>
              </a:spcAft>
              <a:buNone/>
            </a:pPr>
            <a:endParaRPr sz="2000" b="1" dirty="0">
              <a:solidFill>
                <a:srgbClr val="000000"/>
              </a:solidFill>
              <a:latin typeface="Consolas"/>
              <a:ea typeface="Consolas"/>
              <a:cs typeface="Consolas"/>
              <a:sym typeface="Consolas"/>
            </a:endParaRPr>
          </a:p>
          <a:p>
            <a:pPr marL="342900" marR="0" lvl="0" indent="-292100" algn="l" rtl="0">
              <a:lnSpc>
                <a:spcPct val="90000"/>
              </a:lnSpc>
              <a:spcBef>
                <a:spcPts val="0"/>
              </a:spcBef>
              <a:spcAft>
                <a:spcPts val="0"/>
              </a:spcAft>
              <a:buClr>
                <a:srgbClr val="000000"/>
              </a:buClr>
              <a:buSzPts val="2000"/>
              <a:buFont typeface="Consolas"/>
              <a:buChar char="●"/>
            </a:pPr>
            <a:r>
              <a:rPr lang="en-US" sz="2000" dirty="0">
                <a:solidFill>
                  <a:srgbClr val="000000"/>
                </a:solidFill>
              </a:rPr>
              <a:t>Or backends are also available…</a:t>
            </a:r>
            <a:endParaRPr sz="2000" dirty="0">
              <a:solidFill>
                <a:srgbClr val="000000"/>
              </a:solidFill>
            </a:endParaRPr>
          </a:p>
        </p:txBody>
      </p:sp>
      <p:sp>
        <p:nvSpPr>
          <p:cNvPr id="389" name="Google Shape;389;p5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a:t>
            </a:r>
            <a:endParaRPr b="1">
              <a:latin typeface="Helvetica Neue"/>
              <a:ea typeface="Helvetica Neue"/>
              <a:cs typeface="Helvetica Neue"/>
              <a:sym typeface="Helvetica Neue"/>
            </a:endParaRPr>
          </a:p>
        </p:txBody>
      </p:sp>
      <p:sp>
        <p:nvSpPr>
          <p:cNvPr id="395" name="Google Shape;395;p57"/>
          <p:cNvSpPr txBox="1">
            <a:spLocks noGrp="1"/>
          </p:cNvSpPr>
          <p:nvPr>
            <p:ph type="body" idx="1"/>
          </p:nvPr>
        </p:nvSpPr>
        <p:spPr>
          <a:xfrm>
            <a:off x="519619" y="1110384"/>
            <a:ext cx="8199000" cy="3560700"/>
          </a:xfrm>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rgbClr val="000000"/>
              </a:buClr>
              <a:buSzPts val="2000"/>
              <a:buChar char="●"/>
            </a:pPr>
            <a:r>
              <a:rPr lang="en-US" sz="2000" dirty="0">
                <a:solidFill>
                  <a:schemeClr val="dk1"/>
                </a:solidFill>
              </a:rPr>
              <a:t>Determines how state is loaded and how operations like </a:t>
            </a:r>
            <a:r>
              <a:rPr lang="en-US" sz="2000" b="1" dirty="0">
                <a:solidFill>
                  <a:schemeClr val="dk1"/>
                </a:solidFill>
                <a:latin typeface="Consolas"/>
                <a:ea typeface="Consolas"/>
                <a:cs typeface="Consolas"/>
                <a:sym typeface="Consolas"/>
              </a:rPr>
              <a:t>apply</a:t>
            </a:r>
            <a:r>
              <a:rPr lang="en-US" sz="2000" dirty="0">
                <a:solidFill>
                  <a:schemeClr val="dk1"/>
                </a:solidFill>
              </a:rPr>
              <a:t> are executed</a:t>
            </a:r>
            <a:endParaRPr sz="2000" dirty="0">
              <a:solidFill>
                <a:schemeClr val="dk1"/>
              </a:solidFill>
            </a:endParaRPr>
          </a:p>
          <a:p>
            <a:pPr marL="342900" lvl="0" indent="0" algn="l" rtl="0">
              <a:spcBef>
                <a:spcPts val="0"/>
              </a:spcBef>
              <a:spcAft>
                <a:spcPts val="0"/>
              </a:spcAft>
              <a:buNone/>
            </a:pP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solidFill>
                  <a:schemeClr val="dk1"/>
                </a:solidFill>
              </a:rPr>
              <a:t>Enables non-local file state storage, remote execution, etc.</a:t>
            </a:r>
            <a:br>
              <a:rPr lang="en-US" sz="2000" dirty="0">
                <a:solidFill>
                  <a:schemeClr val="dk1"/>
                </a:solidFill>
              </a:rPr>
            </a:br>
            <a:endParaRPr sz="2000" dirty="0">
              <a:solidFill>
                <a:schemeClr val="dk1"/>
              </a:solidFill>
            </a:endParaRPr>
          </a:p>
          <a:p>
            <a:pPr marL="342900" lvl="0" indent="-292100" algn="l" rtl="0">
              <a:spcBef>
                <a:spcPts val="0"/>
              </a:spcBef>
              <a:spcAft>
                <a:spcPts val="0"/>
              </a:spcAft>
              <a:buClr>
                <a:schemeClr val="dk1"/>
              </a:buClr>
              <a:buSzPts val="2000"/>
              <a:buChar char="●"/>
            </a:pPr>
            <a:r>
              <a:rPr lang="en-US" sz="2000" dirty="0">
                <a:solidFill>
                  <a:schemeClr val="dk1"/>
                </a:solidFill>
              </a:rPr>
              <a:t>Why use a backend?	</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Can store their state remotely and protect it to prevent corruption</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Some backends, e.g., </a:t>
            </a:r>
            <a:r>
              <a:rPr lang="en-US" sz="2000" i="1" dirty="0">
                <a:solidFill>
                  <a:schemeClr val="dk1"/>
                </a:solidFill>
              </a:rPr>
              <a:t>Terraform Cloud </a:t>
            </a:r>
            <a:r>
              <a:rPr lang="en-US" sz="2000" dirty="0">
                <a:solidFill>
                  <a:schemeClr val="dk1"/>
                </a:solidFill>
              </a:rPr>
              <a:t>automatically store all revisions</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Keep sensitive information off local disk</a:t>
            </a:r>
            <a:endParaRPr sz="2000" dirty="0">
              <a:solidFill>
                <a:schemeClr val="dk1"/>
              </a:solidFill>
            </a:endParaRPr>
          </a:p>
          <a:p>
            <a:pPr marL="685800" lvl="1" indent="-292100" algn="l" rtl="0">
              <a:spcBef>
                <a:spcPts val="0"/>
              </a:spcBef>
              <a:spcAft>
                <a:spcPts val="0"/>
              </a:spcAft>
              <a:buClr>
                <a:schemeClr val="dk1"/>
              </a:buClr>
              <a:buSzPts val="2000"/>
              <a:buChar char="○"/>
            </a:pPr>
            <a:r>
              <a:rPr lang="en-US" sz="2000" dirty="0">
                <a:solidFill>
                  <a:schemeClr val="dk1"/>
                </a:solidFill>
              </a:rPr>
              <a:t>Remote operations</a:t>
            </a:r>
            <a:endParaRPr sz="2000" dirty="0">
              <a:solidFill>
                <a:schemeClr val="dk1"/>
              </a:solidFill>
            </a:endParaRPr>
          </a:p>
          <a:p>
            <a:pPr marL="1028700" lvl="2" indent="-292100" algn="l" rtl="0">
              <a:spcBef>
                <a:spcPts val="0"/>
              </a:spcBef>
              <a:spcAft>
                <a:spcPts val="0"/>
              </a:spcAft>
              <a:buClr>
                <a:schemeClr val="dk1"/>
              </a:buClr>
              <a:buSzPts val="2000"/>
              <a:buChar char="■"/>
            </a:pPr>
            <a:r>
              <a:rPr lang="en-US" sz="2000" dirty="0">
                <a:solidFill>
                  <a:schemeClr val="dk1"/>
                </a:solidFill>
              </a:rPr>
              <a:t>Apply can take a </a:t>
            </a:r>
            <a:r>
              <a:rPr lang="en-US" sz="2000" i="1" dirty="0">
                <a:solidFill>
                  <a:schemeClr val="dk1"/>
                </a:solidFill>
              </a:rPr>
              <a:t>LONG</a:t>
            </a:r>
            <a:r>
              <a:rPr lang="en-US" sz="2000" dirty="0">
                <a:solidFill>
                  <a:schemeClr val="dk1"/>
                </a:solidFill>
              </a:rPr>
              <a:t> time for large infrastructures</a:t>
            </a:r>
            <a:endParaRPr sz="2000" dirty="0">
              <a:solidFill>
                <a:srgbClr val="000000"/>
              </a:solidFill>
            </a:endParaRPr>
          </a:p>
        </p:txBody>
      </p:sp>
      <p:sp>
        <p:nvSpPr>
          <p:cNvPr id="396" name="Google Shape;396;p5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Backends (cont’d)</a:t>
            </a:r>
            <a:endParaRPr b="1">
              <a:latin typeface="Helvetica Neue"/>
              <a:ea typeface="Helvetica Neue"/>
              <a:cs typeface="Helvetica Neue"/>
              <a:sym typeface="Helvetica Neue"/>
            </a:endParaRPr>
          </a:p>
        </p:txBody>
      </p:sp>
      <p:sp>
        <p:nvSpPr>
          <p:cNvPr id="402" name="Google Shape;402;p58"/>
          <p:cNvSpPr txBox="1">
            <a:spLocks noGrp="1"/>
          </p:cNvSpPr>
          <p:nvPr>
            <p:ph type="body" idx="1"/>
          </p:nvPr>
        </p:nvSpPr>
        <p:spPr>
          <a:xfrm>
            <a:off x="519619" y="1110384"/>
            <a:ext cx="8199000" cy="3560700"/>
          </a:xfrm>
          <a:prstGeom prst="rect">
            <a:avLst/>
          </a:prstGeom>
          <a:noFill/>
          <a:ln>
            <a:noFill/>
          </a:ln>
        </p:spPr>
        <p:txBody>
          <a:bodyPr spcFirstLastPara="1" wrap="square" lIns="67500" tIns="35100" rIns="68575" bIns="34275" anchor="t" anchorCtr="0">
            <a:noAutofit/>
          </a:bodyPr>
          <a:lstStyle/>
          <a:p>
            <a:pPr marL="342900" lvl="0" indent="-292100" algn="l" rtl="0">
              <a:spcBef>
                <a:spcPts val="0"/>
              </a:spcBef>
              <a:spcAft>
                <a:spcPts val="0"/>
              </a:spcAft>
              <a:buClr>
                <a:schemeClr val="dk1"/>
              </a:buClr>
              <a:buSzPts val="2000"/>
              <a:buChar char="●"/>
            </a:pPr>
            <a:r>
              <a:rPr lang="en-US" sz="2000" dirty="0">
                <a:solidFill>
                  <a:srgbClr val="000000"/>
                </a:solidFill>
              </a:rPr>
              <a:t>Examples</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s3</a:t>
            </a:r>
          </a:p>
          <a:p>
            <a:pPr marL="685800" marR="0" lvl="1" indent="-292100" algn="l" rtl="0">
              <a:lnSpc>
                <a:spcPct val="90000"/>
              </a:lnSpc>
              <a:spcBef>
                <a:spcPts val="0"/>
              </a:spcBef>
              <a:spcAft>
                <a:spcPts val="0"/>
              </a:spcAft>
              <a:buClr>
                <a:srgbClr val="000000"/>
              </a:buClr>
              <a:buSzPts val="2000"/>
              <a:buChar char="○"/>
            </a:pPr>
            <a:r>
              <a:rPr lang="en-US" sz="2000" dirty="0" err="1">
                <a:solidFill>
                  <a:srgbClr val="000000"/>
                </a:solidFill>
              </a:rPr>
              <a:t>azurerm</a:t>
            </a:r>
            <a:endParaRPr lang="en-US"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err="1">
                <a:solidFill>
                  <a:srgbClr val="000000"/>
                </a:solidFill>
              </a:rPr>
              <a:t>gcs</a:t>
            </a:r>
            <a:endParaRPr lang="en-US"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err="1">
                <a:solidFill>
                  <a:srgbClr val="000000"/>
                </a:solidFill>
              </a:rPr>
              <a:t>pg</a:t>
            </a:r>
            <a:endParaRPr lang="en-US"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consul</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Terraform Cloud</a:t>
            </a:r>
            <a:endParaRPr sz="2000" dirty="0">
              <a:solidFill>
                <a:srgbClr val="000000"/>
              </a:solidFill>
            </a:endParaRPr>
          </a:p>
          <a:p>
            <a:pPr marL="685800" lvl="1" indent="-292100" algn="l" rtl="0">
              <a:spcBef>
                <a:spcPts val="0"/>
              </a:spcBef>
              <a:spcAft>
                <a:spcPts val="0"/>
              </a:spcAft>
              <a:buClr>
                <a:schemeClr val="dk1"/>
              </a:buClr>
              <a:buSzPts val="2000"/>
              <a:buChar char="○"/>
            </a:pPr>
            <a:r>
              <a:rPr lang="en-US" sz="2000" dirty="0">
                <a:solidFill>
                  <a:schemeClr val="dk1"/>
                </a:solidFill>
              </a:rPr>
              <a:t>Terraform Enterprise</a:t>
            </a:r>
            <a:endParaRPr sz="2000" dirty="0">
              <a:solidFill>
                <a:schemeClr val="dk1"/>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etc.</a:t>
            </a:r>
            <a:endParaRPr sz="2000" dirty="0">
              <a:solidFill>
                <a:srgbClr val="000000"/>
              </a:solidFill>
            </a:endParaRPr>
          </a:p>
        </p:txBody>
      </p:sp>
      <p:sp>
        <p:nvSpPr>
          <p:cNvPr id="403" name="Google Shape;403;p5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How to Query or See the Current State</a:t>
            </a:r>
            <a:endParaRPr b="1">
              <a:latin typeface="Helvetica Neue"/>
              <a:ea typeface="Helvetica Neue"/>
              <a:cs typeface="Helvetica Neue"/>
              <a:sym typeface="Helvetica Neue"/>
            </a:endParaRPr>
          </a:p>
        </p:txBody>
      </p:sp>
      <p:sp>
        <p:nvSpPr>
          <p:cNvPr id="409" name="Google Shape;409;p59"/>
          <p:cNvSpPr txBox="1">
            <a:spLocks noGrp="1"/>
          </p:cNvSpPr>
          <p:nvPr>
            <p:ph type="body" idx="1"/>
          </p:nvPr>
        </p:nvSpPr>
        <p:spPr>
          <a:xfrm>
            <a:off x="626625" y="1257469"/>
            <a:ext cx="7884000" cy="33639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CLI</a:t>
            </a:r>
            <a:endParaRPr sz="2000">
              <a:solidFill>
                <a:srgbClr val="000000"/>
              </a:solidFill>
            </a:endParaRPr>
          </a:p>
          <a:p>
            <a:pPr marL="685800" marR="0" lvl="1" indent="-292100" algn="l" rtl="0">
              <a:lnSpc>
                <a:spcPct val="90000"/>
              </a:lnSpc>
              <a:spcBef>
                <a:spcPts val="0"/>
              </a:spcBef>
              <a:spcAft>
                <a:spcPts val="0"/>
              </a:spcAft>
              <a:buClr>
                <a:srgbClr val="000000"/>
              </a:buClr>
              <a:buSzPts val="2000"/>
              <a:buFont typeface="Consolas"/>
              <a:buChar char="○"/>
            </a:pPr>
            <a:r>
              <a:rPr lang="en-US" sz="2000" b="1">
                <a:solidFill>
                  <a:srgbClr val="000000"/>
                </a:solidFill>
                <a:latin typeface="Consolas"/>
                <a:ea typeface="Consolas"/>
                <a:cs typeface="Consolas"/>
                <a:sym typeface="Consolas"/>
              </a:rPr>
              <a:t>terraform show [-json]</a:t>
            </a:r>
            <a:endParaRPr sz="2000" b="1">
              <a:solidFill>
                <a:srgbClr val="000000"/>
              </a:solidFill>
              <a:latin typeface="Consolas"/>
              <a:ea typeface="Consolas"/>
              <a:cs typeface="Consolas"/>
              <a:sym typeface="Consolas"/>
            </a:endParaRPr>
          </a:p>
          <a:p>
            <a:pPr marL="685800" marR="0" lvl="0" indent="0" algn="l" rtl="0">
              <a:lnSpc>
                <a:spcPct val="90000"/>
              </a:lnSpc>
              <a:spcBef>
                <a:spcPts val="0"/>
              </a:spcBef>
              <a:spcAft>
                <a:spcPts val="0"/>
              </a:spcAft>
              <a:buNone/>
            </a:pPr>
            <a:r>
              <a:rPr lang="en-US" sz="2000" u="sng">
                <a:solidFill>
                  <a:schemeClr val="hlink"/>
                </a:solidFill>
                <a:hlinkClick r:id="rId3"/>
              </a:rPr>
              <a:t>https://www.terraform.io/docs/commands/show.html</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Remote State Data Type</a:t>
            </a:r>
            <a:endParaRPr sz="2000">
              <a:solidFill>
                <a:srgbClr val="000000"/>
              </a:solidFill>
            </a:endParaRPr>
          </a:p>
          <a:p>
            <a:pPr marL="685800" marR="0" lvl="0" indent="0" algn="l" rtl="0">
              <a:lnSpc>
                <a:spcPct val="90000"/>
              </a:lnSpc>
              <a:spcBef>
                <a:spcPts val="0"/>
              </a:spcBef>
              <a:spcAft>
                <a:spcPts val="0"/>
              </a:spcAft>
              <a:buNone/>
            </a:pPr>
            <a:r>
              <a:rPr lang="en-US" u="sng">
                <a:solidFill>
                  <a:schemeClr val="hlink"/>
                </a:solidFill>
                <a:hlinkClick r:id="rId4"/>
              </a:rPr>
              <a:t>https://www.terraform.io/docs/providers/terraform/d/remote_state.html</a:t>
            </a:r>
            <a:endParaRPr>
              <a:solidFill>
                <a:srgbClr val="000000"/>
              </a:solidFill>
            </a:endParaRPr>
          </a:p>
          <a:p>
            <a:pPr marL="0" marR="0" lvl="0" indent="0" algn="l" rtl="0">
              <a:lnSpc>
                <a:spcPct val="90000"/>
              </a:lnSpc>
              <a:spcBef>
                <a:spcPts val="0"/>
              </a:spcBef>
              <a:spcAft>
                <a:spcPts val="0"/>
              </a:spcAft>
              <a:buNone/>
            </a:pPr>
            <a:endParaRPr sz="2000">
              <a:solidFill>
                <a:srgbClr val="000000"/>
              </a:solidFill>
            </a:endParaRPr>
          </a:p>
        </p:txBody>
      </p:sp>
      <p:sp>
        <p:nvSpPr>
          <p:cNvPr id="410" name="Google Shape;410;p5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Visualizing Graph Outputs</a:t>
            </a:r>
            <a:endParaRPr b="1">
              <a:latin typeface="Helvetica Neue"/>
              <a:ea typeface="Helvetica Neue"/>
              <a:cs typeface="Helvetica Neue"/>
              <a:sym typeface="Helvetica Neue"/>
            </a:endParaRPr>
          </a:p>
        </p:txBody>
      </p:sp>
      <p:sp>
        <p:nvSpPr>
          <p:cNvPr id="416" name="Google Shape;416;p6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48</a:t>
            </a:fld>
            <a:endParaRPr/>
          </a:p>
        </p:txBody>
      </p:sp>
      <p:pic>
        <p:nvPicPr>
          <p:cNvPr id="417" name="Google Shape;417;p60"/>
          <p:cNvPicPr preferRelativeResize="0"/>
          <p:nvPr/>
        </p:nvPicPr>
        <p:blipFill rotWithShape="1">
          <a:blip r:embed="rId3">
            <a:alphaModFix/>
          </a:blip>
          <a:srcRect/>
          <a:stretch/>
        </p:blipFill>
        <p:spPr>
          <a:xfrm>
            <a:off x="2776275" y="933413"/>
            <a:ext cx="3525149" cy="388970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Visualizing Graph Outputs</a:t>
            </a:r>
            <a:endParaRPr b="1">
              <a:latin typeface="Helvetica Neue"/>
              <a:ea typeface="Helvetica Neue"/>
              <a:cs typeface="Helvetica Neue"/>
              <a:sym typeface="Helvetica Neue"/>
            </a:endParaRPr>
          </a:p>
        </p:txBody>
      </p:sp>
      <p:sp>
        <p:nvSpPr>
          <p:cNvPr id="423" name="Google Shape;423;p6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49</a:t>
            </a:fld>
            <a:endParaRPr/>
          </a:p>
        </p:txBody>
      </p:sp>
      <p:pic>
        <p:nvPicPr>
          <p:cNvPr id="424" name="Google Shape;424;p61"/>
          <p:cNvPicPr preferRelativeResize="0"/>
          <p:nvPr/>
        </p:nvPicPr>
        <p:blipFill rotWithShape="1">
          <a:blip r:embed="rId3">
            <a:alphaModFix/>
          </a:blip>
          <a:srcRect/>
          <a:stretch/>
        </p:blipFill>
        <p:spPr>
          <a:xfrm>
            <a:off x="0" y="1559475"/>
            <a:ext cx="9144000" cy="22768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3F3F3F"/>
              </a:buClr>
              <a:buSzPts val="2400"/>
              <a:buFont typeface="Helvetica Neue Light"/>
              <a:buNone/>
            </a:pPr>
            <a:r>
              <a:rPr lang="en-US">
                <a:solidFill>
                  <a:srgbClr val="3F3F3F"/>
                </a:solidFill>
              </a:rPr>
              <a:t>Our Practitioners</a:t>
            </a:r>
            <a:endParaRPr/>
          </a:p>
        </p:txBody>
      </p:sp>
      <p:pic>
        <p:nvPicPr>
          <p:cNvPr id="98" name="Google Shape;98;p19"/>
          <p:cNvPicPr preferRelativeResize="0">
            <a:picLocks noGrp="1"/>
          </p:cNvPicPr>
          <p:nvPr>
            <p:ph type="body" idx="1"/>
          </p:nvPr>
        </p:nvPicPr>
        <p:blipFill rotWithShape="1">
          <a:blip r:embed="rId3">
            <a:alphaModFix/>
          </a:blip>
          <a:srcRect/>
          <a:stretch/>
        </p:blipFill>
        <p:spPr>
          <a:xfrm>
            <a:off x="-512369" y="1153050"/>
            <a:ext cx="9963600" cy="3495000"/>
          </a:xfrm>
          <a:prstGeom prst="rect">
            <a:avLst/>
          </a:prstGeom>
          <a:noFill/>
          <a:ln>
            <a:noFill/>
          </a:ln>
        </p:spPr>
      </p:pic>
      <p:sp>
        <p:nvSpPr>
          <p:cNvPr id="99" name="Google Shape;99;p19"/>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100" name="Google Shape;100;p19"/>
          <p:cNvSpPr txBox="1"/>
          <p:nvPr/>
        </p:nvSpPr>
        <p:spPr>
          <a:xfrm>
            <a:off x="712819" y="1418205"/>
            <a:ext cx="2049600" cy="438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250 best selling </a:t>
            </a:r>
            <a:endParaRPr sz="1100"/>
          </a:p>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books authored</a:t>
            </a:r>
            <a:endParaRPr sz="1200">
              <a:solidFill>
                <a:srgbClr val="3F3F3F"/>
              </a:solidFill>
              <a:latin typeface="Helvetica Neue Light"/>
              <a:ea typeface="Helvetica Neue Light"/>
              <a:cs typeface="Helvetica Neue Light"/>
              <a:sym typeface="Helvetica Neue Light"/>
            </a:endParaRPr>
          </a:p>
        </p:txBody>
      </p:sp>
      <p:sp>
        <p:nvSpPr>
          <p:cNvPr id="101" name="Google Shape;101;p19"/>
          <p:cNvSpPr txBox="1"/>
          <p:nvPr/>
        </p:nvSpPr>
        <p:spPr>
          <a:xfrm>
            <a:off x="505039" y="2205341"/>
            <a:ext cx="1954200" cy="438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9+ years of training</a:t>
            </a:r>
            <a:endParaRPr sz="1100"/>
          </a:p>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experience</a:t>
            </a:r>
            <a:endParaRPr sz="1200">
              <a:solidFill>
                <a:srgbClr val="3F3F3F"/>
              </a:solidFill>
              <a:latin typeface="Helvetica Neue Light"/>
              <a:ea typeface="Helvetica Neue Light"/>
              <a:cs typeface="Helvetica Neue Light"/>
              <a:sym typeface="Helvetica Neue Light"/>
            </a:endParaRPr>
          </a:p>
        </p:txBody>
      </p:sp>
      <p:sp>
        <p:nvSpPr>
          <p:cNvPr id="102" name="Google Shape;102;p19"/>
          <p:cNvSpPr txBox="1"/>
          <p:nvPr/>
        </p:nvSpPr>
        <p:spPr>
          <a:xfrm>
            <a:off x="921473" y="2993037"/>
            <a:ext cx="1954200" cy="6234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750,000 practitioner led</a:t>
            </a:r>
            <a:endParaRPr sz="1100"/>
          </a:p>
          <a:p>
            <a:pPr marL="0" marR="0" lvl="0" indent="0" algn="r"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training hours</a:t>
            </a:r>
            <a:endParaRPr sz="1100"/>
          </a:p>
          <a:p>
            <a:pPr marL="0" marR="0" lvl="0" indent="0" algn="r" rtl="0">
              <a:spcBef>
                <a:spcPts val="0"/>
              </a:spcBef>
              <a:spcAft>
                <a:spcPts val="0"/>
              </a:spcAft>
              <a:buNone/>
            </a:pPr>
            <a:endParaRPr sz="1200">
              <a:solidFill>
                <a:srgbClr val="3F3F3F"/>
              </a:solidFill>
              <a:latin typeface="Helvetica Neue Light"/>
              <a:ea typeface="Helvetica Neue Light"/>
              <a:cs typeface="Helvetica Neue Light"/>
              <a:sym typeface="Helvetica Neue Light"/>
            </a:endParaRPr>
          </a:p>
        </p:txBody>
      </p:sp>
      <p:sp>
        <p:nvSpPr>
          <p:cNvPr id="103" name="Google Shape;103;p19"/>
          <p:cNvSpPr txBox="1"/>
          <p:nvPr/>
        </p:nvSpPr>
        <p:spPr>
          <a:xfrm>
            <a:off x="6208439" y="1418336"/>
            <a:ext cx="2047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150 engagements speaking</a:t>
            </a:r>
            <a:endParaRPr sz="1100"/>
          </a:p>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at industry conferences </a:t>
            </a:r>
            <a:endParaRPr sz="1200">
              <a:solidFill>
                <a:srgbClr val="3F3F3F"/>
              </a:solidFill>
              <a:latin typeface="Helvetica Neue Light"/>
              <a:ea typeface="Helvetica Neue Light"/>
              <a:cs typeface="Helvetica Neue Light"/>
              <a:sym typeface="Helvetica Neue Light"/>
            </a:endParaRPr>
          </a:p>
        </p:txBody>
      </p:sp>
      <p:sp>
        <p:nvSpPr>
          <p:cNvPr id="104" name="Google Shape;104;p19"/>
          <p:cNvSpPr txBox="1"/>
          <p:nvPr/>
        </p:nvSpPr>
        <p:spPr>
          <a:xfrm>
            <a:off x="6531698" y="2214306"/>
            <a:ext cx="19542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Over 17 years of industry</a:t>
            </a:r>
            <a:endParaRPr sz="1100"/>
          </a:p>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experience per instructor</a:t>
            </a:r>
            <a:endParaRPr sz="1200">
              <a:solidFill>
                <a:srgbClr val="3F3F3F"/>
              </a:solidFill>
              <a:latin typeface="Helvetica Neue Light"/>
              <a:ea typeface="Helvetica Neue Light"/>
              <a:cs typeface="Helvetica Neue Light"/>
              <a:sym typeface="Helvetica Neue Light"/>
            </a:endParaRPr>
          </a:p>
        </p:txBody>
      </p:sp>
      <p:sp>
        <p:nvSpPr>
          <p:cNvPr id="105" name="Google Shape;105;p19"/>
          <p:cNvSpPr txBox="1"/>
          <p:nvPr/>
        </p:nvSpPr>
        <p:spPr>
          <a:xfrm>
            <a:off x="6140084" y="2982952"/>
            <a:ext cx="20478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125 certifications in leading</a:t>
            </a:r>
            <a:endParaRPr sz="1100"/>
          </a:p>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technologies </a:t>
            </a:r>
            <a:endParaRPr sz="1200">
              <a:solidFill>
                <a:srgbClr val="3F3F3F"/>
              </a:solidFill>
              <a:latin typeface="Helvetica Neue Light"/>
              <a:ea typeface="Helvetica Neue Light"/>
              <a:cs typeface="Helvetica Neue Light"/>
              <a:sym typeface="Helvetica Neue Light"/>
            </a:endParaRPr>
          </a:p>
        </p:txBody>
      </p:sp>
      <p:sp>
        <p:nvSpPr>
          <p:cNvPr id="106" name="Google Shape;106;p19"/>
          <p:cNvSpPr txBox="1"/>
          <p:nvPr/>
        </p:nvSpPr>
        <p:spPr>
          <a:xfrm>
            <a:off x="4806391" y="3998723"/>
            <a:ext cx="2001000" cy="2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200">
                <a:solidFill>
                  <a:srgbClr val="3F3F3F"/>
                </a:solidFill>
                <a:latin typeface="Helvetica Neue Light"/>
                <a:ea typeface="Helvetica Neue Light"/>
                <a:cs typeface="Helvetica Neue Light"/>
                <a:sym typeface="Helvetica Neue Light"/>
              </a:rPr>
              <a:t>95% instructor satisfaction </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Executing Plans: </a:t>
            </a:r>
            <a:r>
              <a:rPr lang="en-US" b="1">
                <a:latin typeface="Consolas"/>
                <a:ea typeface="Consolas"/>
                <a:cs typeface="Consolas"/>
                <a:sym typeface="Consolas"/>
              </a:rPr>
              <a:t>terraform apply</a:t>
            </a:r>
            <a:endParaRPr b="1">
              <a:latin typeface="Consolas"/>
              <a:ea typeface="Consolas"/>
              <a:cs typeface="Consolas"/>
              <a:sym typeface="Consolas"/>
            </a:endParaRPr>
          </a:p>
        </p:txBody>
      </p:sp>
      <p:sp>
        <p:nvSpPr>
          <p:cNvPr id="430" name="Google Shape;430;p62"/>
          <p:cNvSpPr txBox="1">
            <a:spLocks noGrp="1"/>
          </p:cNvSpPr>
          <p:nvPr>
            <p:ph type="body" idx="1"/>
          </p:nvPr>
        </p:nvSpPr>
        <p:spPr>
          <a:xfrm>
            <a:off x="630000" y="1211738"/>
            <a:ext cx="7884000" cy="3015300"/>
          </a:xfrm>
          <a:prstGeom prst="rect">
            <a:avLst/>
          </a:prstGeom>
          <a:noFill/>
          <a:ln>
            <a:noFill/>
          </a:ln>
        </p:spPr>
        <p:txBody>
          <a:bodyPr spcFirstLastPara="1" wrap="square" lIns="67500" tIns="35100" rIns="68575" bIns="34275" anchor="t" anchorCtr="0">
            <a:noAutofit/>
          </a:bodyPr>
          <a:lstStyle/>
          <a:p>
            <a:pPr marL="0" marR="0" lvl="0" indent="0" algn="l" rtl="0">
              <a:lnSpc>
                <a:spcPct val="90000"/>
              </a:lnSpc>
              <a:spcBef>
                <a:spcPts val="0"/>
              </a:spcBef>
              <a:spcAft>
                <a:spcPts val="0"/>
              </a:spcAft>
              <a:buNone/>
            </a:pPr>
            <a:endParaRPr sz="2000" dirty="0">
              <a:solidFill>
                <a:srgbClr val="000000"/>
              </a:solidFill>
              <a:latin typeface="Helvetica Neue"/>
              <a:ea typeface="Helvetica Neue"/>
              <a:cs typeface="Helvetica Neue"/>
              <a:sym typeface="Helvetica Neue"/>
            </a:endParaRPr>
          </a:p>
          <a:p>
            <a:pPr marL="342900" marR="0" lvl="0" indent="-292100" algn="l" rtl="0">
              <a:lnSpc>
                <a:spcPct val="90000"/>
              </a:lnSpc>
              <a:spcBef>
                <a:spcPts val="0"/>
              </a:spcBef>
              <a:spcAft>
                <a:spcPts val="0"/>
              </a:spcAft>
              <a:buClr>
                <a:srgbClr val="000000"/>
              </a:buClr>
              <a:buSzPts val="2000"/>
              <a:buChar char="●"/>
            </a:pPr>
            <a:r>
              <a:rPr lang="en-US" sz="2000" dirty="0">
                <a:solidFill>
                  <a:srgbClr val="000000"/>
                </a:solidFill>
              </a:rPr>
              <a:t>What does </a:t>
            </a:r>
            <a:r>
              <a:rPr lang="en-US" sz="2000" b="1" dirty="0">
                <a:solidFill>
                  <a:srgbClr val="000000"/>
                </a:solidFill>
                <a:latin typeface="Consolas"/>
                <a:ea typeface="Consolas"/>
                <a:cs typeface="Consolas"/>
                <a:sym typeface="Consolas"/>
              </a:rPr>
              <a:t>terraform apply</a:t>
            </a:r>
            <a:r>
              <a:rPr lang="en-US" sz="2000" dirty="0">
                <a:solidFill>
                  <a:srgbClr val="000000"/>
                </a:solidFill>
              </a:rPr>
              <a:t> do?</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Syntax check</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Check for </a:t>
            </a:r>
            <a:r>
              <a:rPr lang="en-US" sz="2000" dirty="0" err="1">
                <a:solidFill>
                  <a:srgbClr val="000000"/>
                </a:solidFill>
              </a:rPr>
              <a:t>init</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Refresh state</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Execute plan</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Ask for input</a:t>
            </a:r>
            <a:endParaRPr sz="2000" dirty="0">
              <a:solidFill>
                <a:srgbClr val="000000"/>
              </a:solidFill>
            </a:endParaRPr>
          </a:p>
          <a:p>
            <a:pPr marL="685800" marR="0" lvl="1" indent="-292100" algn="l" rtl="0">
              <a:lnSpc>
                <a:spcPct val="90000"/>
              </a:lnSpc>
              <a:spcBef>
                <a:spcPts val="0"/>
              </a:spcBef>
              <a:spcAft>
                <a:spcPts val="0"/>
              </a:spcAft>
              <a:buClr>
                <a:srgbClr val="000000"/>
              </a:buClr>
              <a:buSzPts val="2000"/>
              <a:buChar char="○"/>
            </a:pPr>
            <a:r>
              <a:rPr lang="en-US" sz="2000" dirty="0">
                <a:solidFill>
                  <a:srgbClr val="000000"/>
                </a:solidFill>
              </a:rPr>
              <a:t>Execute changes</a:t>
            </a:r>
            <a:endParaRPr sz="2000" dirty="0">
              <a:solidFill>
                <a:srgbClr val="000000"/>
              </a:solidFill>
            </a:endParaRPr>
          </a:p>
        </p:txBody>
      </p:sp>
      <p:sp>
        <p:nvSpPr>
          <p:cNvPr id="431" name="Google Shape;431;p6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3: Plans and Applies</a:t>
            </a:r>
            <a:endParaRPr b="1">
              <a:latin typeface="Helvetica Neue"/>
              <a:ea typeface="Helvetica Neue"/>
              <a:cs typeface="Helvetica Neue"/>
              <a:sym typeface="Helvetica Neue"/>
            </a:endParaRPr>
          </a:p>
        </p:txBody>
      </p:sp>
      <p:sp>
        <p:nvSpPr>
          <p:cNvPr id="437" name="Google Shape;437;p63"/>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3</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438" name="Google Shape;438;p6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Providers</a:t>
            </a:r>
            <a:endParaRPr b="1" dirty="0">
              <a:latin typeface="Helvetica Neue"/>
              <a:ea typeface="Helvetica Neue"/>
              <a:cs typeface="Helvetica Neue"/>
              <a:sym typeface="Helvetica Neue"/>
            </a:endParaRPr>
          </a:p>
        </p:txBody>
      </p:sp>
      <p:sp>
        <p:nvSpPr>
          <p:cNvPr id="444" name="Google Shape;444;p64"/>
          <p:cNvSpPr txBox="1">
            <a:spLocks noGrp="1"/>
          </p:cNvSpPr>
          <p:nvPr>
            <p:ph type="body" idx="1"/>
          </p:nvPr>
        </p:nvSpPr>
        <p:spPr>
          <a:xfrm>
            <a:off x="626625" y="1133222"/>
            <a:ext cx="7884000" cy="34878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Responsible for understanding API interactions and exposing resources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Declared as a </a:t>
            </a:r>
            <a:r>
              <a:rPr lang="en-US" b="1" dirty="0">
                <a:solidFill>
                  <a:srgbClr val="000000"/>
                </a:solidFill>
                <a:latin typeface="Consolas"/>
                <a:ea typeface="Consolas"/>
                <a:cs typeface="Consolas"/>
                <a:sym typeface="Consolas"/>
              </a:rPr>
              <a:t>provider</a:t>
            </a:r>
            <a:r>
              <a:rPr lang="en-US" dirty="0">
                <a:solidFill>
                  <a:srgbClr val="000000"/>
                </a:solidFill>
              </a:rPr>
              <a:t> blocks in HCL</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Each Terraform project can have multiple providers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Three different tiers of providers:</a:t>
            </a:r>
          </a:p>
          <a:p>
            <a:pPr marL="800100" lvl="1" indent="-279400">
              <a:lnSpc>
                <a:spcPct val="115000"/>
              </a:lnSpc>
              <a:spcBef>
                <a:spcPts val="0"/>
              </a:spcBef>
              <a:buClr>
                <a:srgbClr val="000000"/>
              </a:buClr>
              <a:buSzPts val="1800"/>
              <a:buChar char="●"/>
            </a:pPr>
            <a:r>
              <a:rPr lang="en-US" dirty="0">
                <a:solidFill>
                  <a:srgbClr val="000000"/>
                </a:solidFill>
              </a:rPr>
              <a:t>Official (Ex: AWS, Azure, GCP, </a:t>
            </a:r>
            <a:r>
              <a:rPr lang="en-US" dirty="0" err="1">
                <a:solidFill>
                  <a:srgbClr val="000000"/>
                </a:solidFill>
              </a:rPr>
              <a:t>etc</a:t>
            </a:r>
            <a:r>
              <a:rPr lang="en-US" dirty="0">
                <a:solidFill>
                  <a:srgbClr val="000000"/>
                </a:solidFill>
              </a:rPr>
              <a:t>)</a:t>
            </a:r>
          </a:p>
          <a:p>
            <a:pPr marL="800100" lvl="1" indent="-279400">
              <a:lnSpc>
                <a:spcPct val="115000"/>
              </a:lnSpc>
              <a:spcBef>
                <a:spcPts val="0"/>
              </a:spcBef>
              <a:buClr>
                <a:srgbClr val="000000"/>
              </a:buClr>
              <a:buSzPts val="1800"/>
              <a:buChar char="●"/>
            </a:pPr>
            <a:r>
              <a:rPr lang="en-US" dirty="0">
                <a:solidFill>
                  <a:srgbClr val="000000"/>
                </a:solidFill>
              </a:rPr>
              <a:t>Verified (</a:t>
            </a:r>
            <a:r>
              <a:rPr lang="en-US" dirty="0" err="1">
                <a:solidFill>
                  <a:srgbClr val="000000"/>
                </a:solidFill>
              </a:rPr>
              <a:t>Pagerduty</a:t>
            </a:r>
            <a:r>
              <a:rPr lang="en-US" dirty="0">
                <a:solidFill>
                  <a:srgbClr val="000000"/>
                </a:solidFill>
              </a:rPr>
              <a:t>, Okta, </a:t>
            </a:r>
            <a:r>
              <a:rPr lang="en-US" dirty="0" err="1">
                <a:solidFill>
                  <a:srgbClr val="000000"/>
                </a:solidFill>
              </a:rPr>
              <a:t>Github</a:t>
            </a:r>
            <a:r>
              <a:rPr lang="en-US" dirty="0">
                <a:solidFill>
                  <a:srgbClr val="000000"/>
                </a:solidFill>
              </a:rPr>
              <a:t>, </a:t>
            </a:r>
            <a:r>
              <a:rPr lang="en-US" dirty="0" err="1">
                <a:solidFill>
                  <a:srgbClr val="000000"/>
                </a:solidFill>
              </a:rPr>
              <a:t>etc</a:t>
            </a:r>
            <a:r>
              <a:rPr lang="en-US" dirty="0">
                <a:solidFill>
                  <a:srgbClr val="000000"/>
                </a:solidFill>
              </a:rPr>
              <a:t>)</a:t>
            </a:r>
          </a:p>
          <a:p>
            <a:pPr marL="800100" lvl="1" indent="-279400">
              <a:lnSpc>
                <a:spcPct val="115000"/>
              </a:lnSpc>
              <a:spcBef>
                <a:spcPts val="0"/>
              </a:spcBef>
              <a:buClr>
                <a:srgbClr val="000000"/>
              </a:buClr>
              <a:buSzPts val="1800"/>
              <a:buChar char="●"/>
            </a:pPr>
            <a:r>
              <a:rPr lang="en-US" dirty="0">
                <a:solidFill>
                  <a:srgbClr val="000000"/>
                </a:solidFill>
              </a:rPr>
              <a:t>Community</a:t>
            </a:r>
          </a:p>
          <a:p>
            <a:pPr marL="285750" indent="-285750">
              <a:lnSpc>
                <a:spcPct val="115000"/>
              </a:lnSpc>
              <a:spcBef>
                <a:spcPts val="0"/>
              </a:spcBef>
              <a:buClr>
                <a:srgbClr val="000000"/>
              </a:buClr>
              <a:buSzPts val="1700"/>
            </a:pPr>
            <a:r>
              <a:rPr lang="en-US" dirty="0">
                <a:solidFill>
                  <a:srgbClr val="000000"/>
                </a:solidFill>
              </a:rPr>
              <a:t>Provider documentation</a:t>
            </a:r>
          </a:p>
          <a:p>
            <a:pPr marL="698500" lvl="1" indent="-285750">
              <a:lnSpc>
                <a:spcPct val="115000"/>
              </a:lnSpc>
              <a:spcBef>
                <a:spcPts val="0"/>
              </a:spcBef>
              <a:buClr>
                <a:srgbClr val="000000"/>
              </a:buClr>
            </a:pPr>
            <a:r>
              <a:rPr lang="en-US" dirty="0">
                <a:solidFill>
                  <a:srgbClr val="000000"/>
                </a:solidFill>
                <a:hlinkClick r:id="rId3"/>
              </a:rPr>
              <a:t>https://www.terraform.io/docs/providers/aws/index.html</a:t>
            </a:r>
            <a:r>
              <a:rPr lang="en-US" dirty="0">
                <a:solidFill>
                  <a:srgbClr val="000000"/>
                </a:solidFill>
              </a:rPr>
              <a:t> </a:t>
            </a:r>
          </a:p>
        </p:txBody>
      </p:sp>
      <p:sp>
        <p:nvSpPr>
          <p:cNvPr id="445" name="Google Shape;445;p6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Configuring the Provider</a:t>
            </a:r>
            <a:endParaRPr b="1">
              <a:latin typeface="Helvetica Neue"/>
              <a:ea typeface="Helvetica Neue"/>
              <a:cs typeface="Helvetica Neue"/>
              <a:sym typeface="Helvetica Neue"/>
            </a:endParaRPr>
          </a:p>
        </p:txBody>
      </p:sp>
      <p:sp>
        <p:nvSpPr>
          <p:cNvPr id="458" name="Google Shape;458;p6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53</a:t>
            </a:fld>
            <a:endParaRPr/>
          </a:p>
        </p:txBody>
      </p:sp>
      <p:sp>
        <p:nvSpPr>
          <p:cNvPr id="459" name="Google Shape;459;p66"/>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700" b="1" dirty="0">
              <a:solidFill>
                <a:srgbClr val="FF9900"/>
              </a:solidFill>
              <a:latin typeface="Courier"/>
              <a:ea typeface="Courier"/>
              <a:cs typeface="Courier"/>
              <a:sym typeface="Courier"/>
            </a:endParaRPr>
          </a:p>
          <a:p>
            <a:pPr marL="0" lvl="0" indent="0" algn="l" rtl="0">
              <a:spcBef>
                <a:spcPts val="0"/>
              </a:spcBef>
              <a:spcAft>
                <a:spcPts val="0"/>
              </a:spcAft>
              <a:buNone/>
            </a:pPr>
            <a:endParaRPr sz="2700" b="1" dirty="0">
              <a:solidFill>
                <a:srgbClr val="FF9900"/>
              </a:solidFill>
              <a:latin typeface="Courier"/>
              <a:ea typeface="Courier"/>
              <a:cs typeface="Courier"/>
              <a:sym typeface="Courier"/>
            </a:endParaRPr>
          </a:p>
          <a:p>
            <a:pPr marL="0" lvl="0" indent="0" algn="l" rtl="0">
              <a:spcBef>
                <a:spcPts val="0"/>
              </a:spcBef>
              <a:spcAft>
                <a:spcPts val="0"/>
              </a:spcAft>
              <a:buNone/>
            </a:pPr>
            <a:r>
              <a:rPr lang="en-US" sz="2700" b="1" dirty="0">
                <a:solidFill>
                  <a:srgbClr val="FF9900"/>
                </a:solidFill>
                <a:latin typeface="Courier"/>
                <a:ea typeface="Courier"/>
                <a:cs typeface="Courier"/>
                <a:sym typeface="Courier"/>
              </a:rPr>
              <a:t>provider</a:t>
            </a:r>
            <a:r>
              <a:rPr lang="en-US" sz="2700" b="1" dirty="0">
                <a:solidFill>
                  <a:srgbClr val="FFFFFF"/>
                </a:solidFill>
                <a:latin typeface="Courier"/>
                <a:ea typeface="Courier"/>
                <a:cs typeface="Courier"/>
                <a:sym typeface="Courier"/>
              </a:rPr>
              <a:t> </a:t>
            </a:r>
            <a:r>
              <a:rPr lang="en-US" sz="2700" b="1" dirty="0">
                <a:solidFill>
                  <a:srgbClr val="6FA8DC"/>
                </a:solidFill>
                <a:latin typeface="Courier"/>
                <a:ea typeface="Courier"/>
                <a:cs typeface="Courier"/>
                <a:sym typeface="Courier"/>
              </a:rPr>
              <a:t>“</a:t>
            </a:r>
            <a:r>
              <a:rPr lang="en-US" sz="2700" b="1" dirty="0" err="1">
                <a:solidFill>
                  <a:srgbClr val="6FA8DC"/>
                </a:solidFill>
                <a:latin typeface="Courier"/>
                <a:ea typeface="Courier"/>
                <a:cs typeface="Courier"/>
                <a:sym typeface="Courier"/>
              </a:rPr>
              <a:t>aws</a:t>
            </a:r>
            <a:r>
              <a:rPr lang="en-US" sz="2700" b="1" dirty="0">
                <a:solidFill>
                  <a:srgbClr val="6FA8DC"/>
                </a:solidFill>
                <a:latin typeface="Courier"/>
                <a:ea typeface="Courier"/>
                <a:cs typeface="Courier"/>
                <a:sym typeface="Courier"/>
              </a:rPr>
              <a:t>”</a:t>
            </a:r>
            <a:r>
              <a:rPr lang="en-US" sz="2700" b="1" dirty="0">
                <a:solidFill>
                  <a:srgbClr val="FFFFFF"/>
                </a:solidFill>
                <a:latin typeface="Courier"/>
                <a:ea typeface="Courier"/>
                <a:cs typeface="Courier"/>
                <a:sym typeface="Courier"/>
              </a:rPr>
              <a:t> </a:t>
            </a:r>
            <a:r>
              <a:rPr lang="en-US" sz="2700" b="1" dirty="0">
                <a:solidFill>
                  <a:srgbClr val="C9DAF8"/>
                </a:solidFill>
                <a:latin typeface="Courier"/>
                <a:ea typeface="Courier"/>
                <a:cs typeface="Courier"/>
                <a:sym typeface="Courier"/>
              </a:rPr>
              <a:t>{</a:t>
            </a:r>
            <a:endParaRPr sz="27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700" b="1" dirty="0">
                <a:solidFill>
                  <a:srgbClr val="C9DAF8"/>
                </a:solidFill>
                <a:latin typeface="Courier"/>
                <a:ea typeface="Courier"/>
                <a:cs typeface="Courier"/>
                <a:sym typeface="Courier"/>
              </a:rPr>
              <a:t>  </a:t>
            </a:r>
            <a:r>
              <a:rPr lang="en-US" sz="2700" b="1" dirty="0">
                <a:solidFill>
                  <a:srgbClr val="8E7CC3"/>
                </a:solidFill>
                <a:latin typeface="Courier"/>
                <a:ea typeface="Courier"/>
                <a:cs typeface="Courier"/>
                <a:sym typeface="Courier"/>
              </a:rPr>
              <a:t>region</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“us-east-1”</a:t>
            </a:r>
            <a:endParaRPr sz="27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700" b="1" dirty="0">
                <a:solidFill>
                  <a:srgbClr val="C9DAF8"/>
                </a:solidFill>
                <a:latin typeface="Courier"/>
                <a:ea typeface="Courier"/>
                <a:cs typeface="Courier"/>
                <a:sym typeface="Courier"/>
              </a:rPr>
              <a:t>  </a:t>
            </a:r>
            <a:r>
              <a:rPr lang="en-US" sz="2700" b="1" dirty="0" err="1">
                <a:solidFill>
                  <a:srgbClr val="8E7CC3"/>
                </a:solidFill>
                <a:latin typeface="Courier"/>
                <a:ea typeface="Courier"/>
                <a:cs typeface="Courier"/>
                <a:sym typeface="Courier"/>
              </a:rPr>
              <a:t>access_key</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“[your access key]”</a:t>
            </a:r>
            <a:endParaRPr sz="27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700" b="1" dirty="0">
                <a:solidFill>
                  <a:srgbClr val="C9DAF8"/>
                </a:solidFill>
                <a:latin typeface="Courier"/>
                <a:ea typeface="Courier"/>
                <a:cs typeface="Courier"/>
                <a:sym typeface="Courier"/>
              </a:rPr>
              <a:t>  </a:t>
            </a:r>
            <a:r>
              <a:rPr lang="en-US" sz="2700" b="1" dirty="0" err="1">
                <a:solidFill>
                  <a:srgbClr val="8E7CC3"/>
                </a:solidFill>
                <a:latin typeface="Courier"/>
                <a:ea typeface="Courier"/>
                <a:cs typeface="Courier"/>
                <a:sym typeface="Courier"/>
              </a:rPr>
              <a:t>secret_key</a:t>
            </a:r>
            <a:r>
              <a:rPr lang="en-US" sz="2700" b="1" dirty="0">
                <a:solidFill>
                  <a:srgbClr val="C9DAF8"/>
                </a:solidFill>
                <a:latin typeface="Courier"/>
                <a:ea typeface="Courier"/>
                <a:cs typeface="Courier"/>
                <a:sym typeface="Courier"/>
              </a:rPr>
              <a:t> = </a:t>
            </a:r>
            <a:r>
              <a:rPr lang="en-US" sz="2700" b="1" dirty="0">
                <a:solidFill>
                  <a:srgbClr val="6AA84F"/>
                </a:solidFill>
                <a:latin typeface="Courier"/>
                <a:ea typeface="Courier"/>
                <a:cs typeface="Courier"/>
                <a:sym typeface="Courier"/>
              </a:rPr>
              <a:t>“[your secret access key]”</a:t>
            </a:r>
            <a:endParaRPr sz="27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700" b="1" dirty="0">
                <a:solidFill>
                  <a:srgbClr val="C9DAF8"/>
                </a:solidFill>
                <a:latin typeface="Courier"/>
                <a:ea typeface="Courier"/>
                <a:cs typeface="Courier"/>
                <a:sym typeface="Courier"/>
              </a:rPr>
              <a:t>}</a:t>
            </a:r>
            <a:endParaRPr sz="2700" b="1" dirty="0">
              <a:solidFill>
                <a:srgbClr val="FF9900"/>
              </a:solidFill>
              <a:latin typeface="Courier"/>
              <a:ea typeface="Courier"/>
              <a:cs typeface="Courier"/>
              <a:sym typeface="Courie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Reuse Patterns in Terraform</a:t>
            </a:r>
            <a:endParaRPr b="1">
              <a:latin typeface="Helvetica Neue"/>
              <a:ea typeface="Helvetica Neue"/>
              <a:cs typeface="Helvetica Neue"/>
              <a:sym typeface="Helvetica Neue"/>
            </a:endParaRPr>
          </a:p>
        </p:txBody>
      </p:sp>
      <p:sp>
        <p:nvSpPr>
          <p:cNvPr id="465" name="Google Shape;465;p67"/>
          <p:cNvSpPr txBox="1">
            <a:spLocks noGrp="1"/>
          </p:cNvSpPr>
          <p:nvPr>
            <p:ph type="body" idx="1"/>
          </p:nvPr>
        </p:nvSpPr>
        <p:spPr>
          <a:xfrm>
            <a:off x="626625" y="1628642"/>
            <a:ext cx="7884000" cy="29925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Workspaces</a:t>
            </a:r>
            <a:r>
              <a:rPr lang="en-US" sz="2000" dirty="0">
                <a:solidFill>
                  <a:srgbClr val="000000"/>
                </a:solidFill>
              </a:rPr>
              <a:t>: Separate state files for the same HCL</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Outputs</a:t>
            </a:r>
            <a:r>
              <a:rPr lang="en-US" sz="2000" dirty="0">
                <a:solidFill>
                  <a:srgbClr val="000000"/>
                </a:solidFill>
              </a:rPr>
              <a:t>: Automated use of terraform-managed resources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b="1" dirty="0">
                <a:solidFill>
                  <a:srgbClr val="000000"/>
                </a:solidFill>
                <a:latin typeface="Helvetica Neue"/>
                <a:ea typeface="Helvetica Neue"/>
                <a:cs typeface="Helvetica Neue"/>
                <a:sym typeface="Helvetica Neue"/>
              </a:rPr>
              <a:t>Modules</a:t>
            </a:r>
            <a:r>
              <a:rPr lang="en-US" sz="2000" dirty="0">
                <a:solidFill>
                  <a:srgbClr val="000000"/>
                </a:solidFill>
              </a:rPr>
              <a:t>: Packaged HCL for reuse</a:t>
            </a:r>
            <a:endParaRPr sz="2000" dirty="0">
              <a:solidFill>
                <a:srgbClr val="000000"/>
              </a:solidFill>
            </a:endParaRPr>
          </a:p>
        </p:txBody>
      </p:sp>
      <p:sp>
        <p:nvSpPr>
          <p:cNvPr id="466" name="Google Shape;466;p6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Workspaces</a:t>
            </a:r>
            <a:endParaRPr b="1">
              <a:latin typeface="Helvetica Neue"/>
              <a:ea typeface="Helvetica Neue"/>
              <a:cs typeface="Helvetica Neue"/>
              <a:sym typeface="Helvetica Neue"/>
            </a:endParaRPr>
          </a:p>
        </p:txBody>
      </p:sp>
      <p:sp>
        <p:nvSpPr>
          <p:cNvPr id="472" name="Google Shape;472;p68"/>
          <p:cNvSpPr txBox="1">
            <a:spLocks noGrp="1"/>
          </p:cNvSpPr>
          <p:nvPr>
            <p:ph type="body" idx="1"/>
          </p:nvPr>
        </p:nvSpPr>
        <p:spPr>
          <a:xfrm>
            <a:off x="626625" y="1140797"/>
            <a:ext cx="7884000" cy="34803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Workspaces allow you to use the same configuration (HCL/project) for multiple states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Example: AWS Developer VPCs–each developer could have an identical environment as defined by the configuration, but each managed by a different state by way of separate workspaces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Nothing more than separately-named state files</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Both local and remote state backends support workspaces</a:t>
            </a:r>
            <a:endParaRPr sz="2000" dirty="0">
              <a:solidFill>
                <a:srgbClr val="000000"/>
              </a:solidFill>
            </a:endParaRPr>
          </a:p>
        </p:txBody>
      </p:sp>
      <p:sp>
        <p:nvSpPr>
          <p:cNvPr id="473" name="Google Shape;473;p6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Outputs</a:t>
            </a:r>
            <a:endParaRPr b="1">
              <a:latin typeface="Helvetica Neue"/>
              <a:ea typeface="Helvetica Neue"/>
              <a:cs typeface="Helvetica Neue"/>
              <a:sym typeface="Helvetica Neue"/>
            </a:endParaRPr>
          </a:p>
        </p:txBody>
      </p:sp>
      <p:sp>
        <p:nvSpPr>
          <p:cNvPr id="479" name="Google Shape;479;p69"/>
          <p:cNvSpPr txBox="1">
            <a:spLocks noGrp="1"/>
          </p:cNvSpPr>
          <p:nvPr>
            <p:ph type="body" idx="1"/>
          </p:nvPr>
        </p:nvSpPr>
        <p:spPr>
          <a:xfrm>
            <a:off x="630000" y="1306442"/>
            <a:ext cx="7884000" cy="27957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Inputs</a:t>
            </a:r>
            <a:r>
              <a:rPr lang="en-US" sz="2000" dirty="0">
                <a:solidFill>
                  <a:srgbClr val="000000"/>
                </a:solidFill>
              </a:rPr>
              <a:t> to Terraform config are declared with variable blocks</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Outputs</a:t>
            </a:r>
            <a:r>
              <a:rPr lang="en-US" sz="2000" dirty="0">
                <a:solidFill>
                  <a:srgbClr val="000000"/>
                </a:solidFill>
              </a:rPr>
              <a:t> are declared with a special output block</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Can be referenced through the modules interface or the CLI</a:t>
            </a:r>
            <a:endParaRPr sz="2000" dirty="0">
              <a:solidFill>
                <a:srgbClr val="000000"/>
              </a:solidFill>
            </a:endParaRPr>
          </a:p>
        </p:txBody>
      </p:sp>
      <p:sp>
        <p:nvSpPr>
          <p:cNvPr id="480" name="Google Shape;480;p6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Output Definition</a:t>
            </a:r>
            <a:endParaRPr b="1">
              <a:latin typeface="Helvetica Neue"/>
              <a:ea typeface="Helvetica Neue"/>
              <a:cs typeface="Helvetica Neue"/>
              <a:sym typeface="Helvetica Neue"/>
            </a:endParaRPr>
          </a:p>
        </p:txBody>
      </p:sp>
      <p:sp>
        <p:nvSpPr>
          <p:cNvPr id="486" name="Google Shape;486;p7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57</a:t>
            </a:fld>
            <a:endParaRPr/>
          </a:p>
        </p:txBody>
      </p:sp>
      <p:sp>
        <p:nvSpPr>
          <p:cNvPr id="487" name="Google Shape;487;p70"/>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output</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“instance_public_ip”</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value</a:t>
            </a:r>
            <a:r>
              <a:rPr lang="en-US" sz="2400" b="1">
                <a:solidFill>
                  <a:srgbClr val="C9DAF8"/>
                </a:solidFill>
                <a:latin typeface="Courier"/>
                <a:ea typeface="Courier"/>
                <a:cs typeface="Courier"/>
                <a:sym typeface="Courier"/>
              </a:rPr>
              <a:t> = </a:t>
            </a:r>
            <a:r>
              <a:rPr lang="en-US" sz="2400" b="1">
                <a:solidFill>
                  <a:srgbClr val="6FA8DC"/>
                </a:solidFill>
                <a:latin typeface="Courier"/>
                <a:ea typeface="Courier"/>
                <a:cs typeface="Courier"/>
                <a:sym typeface="Courier"/>
              </a:rPr>
              <a:t>aws_instance</a:t>
            </a:r>
            <a:r>
              <a:rPr lang="en-US" sz="2400" b="1">
                <a:solidFill>
                  <a:srgbClr val="C9DAF8"/>
                </a:solidFill>
                <a:latin typeface="Courier"/>
                <a:ea typeface="Courier"/>
                <a:cs typeface="Courier"/>
                <a:sym typeface="Courier"/>
              </a:rPr>
              <a:t>.web.</a:t>
            </a:r>
            <a:r>
              <a:rPr lang="en-US" sz="2400" b="1">
                <a:solidFill>
                  <a:srgbClr val="8E7CC3"/>
                </a:solidFill>
                <a:latin typeface="Courier"/>
                <a:ea typeface="Courier"/>
                <a:cs typeface="Courier"/>
                <a:sym typeface="Courier"/>
              </a:rPr>
              <a:t>public_ip</a:t>
            </a:r>
            <a:endParaRPr sz="2400" b="1">
              <a:solidFill>
                <a:srgbClr val="6AA84F"/>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FF9900"/>
              </a:solidFill>
              <a:latin typeface="Courier"/>
              <a:ea typeface="Courier"/>
              <a:cs typeface="Courier"/>
              <a:sym typeface="Courie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493" name="Google Shape;493;p71"/>
          <p:cNvSpPr txBox="1">
            <a:spLocks noGrp="1"/>
          </p:cNvSpPr>
          <p:nvPr>
            <p:ph type="body" idx="1"/>
          </p:nvPr>
        </p:nvSpPr>
        <p:spPr>
          <a:xfrm>
            <a:off x="626625" y="1184616"/>
            <a:ext cx="7884000" cy="3436800"/>
          </a:xfrm>
          <a:prstGeom prst="rect">
            <a:avLst/>
          </a:prstGeom>
          <a:noFill/>
          <a:ln>
            <a:noFill/>
          </a:ln>
        </p:spPr>
        <p:txBody>
          <a:bodyPr spcFirstLastPara="1" wrap="square" lIns="6750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i="1" dirty="0">
                <a:solidFill>
                  <a:srgbClr val="000000"/>
                </a:solidFill>
              </a:rPr>
              <a:t>Modules</a:t>
            </a:r>
            <a:r>
              <a:rPr lang="en-US" sz="2000" dirty="0">
                <a:solidFill>
                  <a:srgbClr val="000000"/>
                </a:solidFill>
              </a:rPr>
              <a:t> are a critically important concept in Terraform</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Modules allow for consistent creation of resources with the exact same configuration</a:t>
            </a:r>
          </a:p>
          <a:p>
            <a:pPr marL="342900" marR="0" lvl="0" indent="-292100" algn="l" rtl="0">
              <a:lnSpc>
                <a:spcPct val="115000"/>
              </a:lnSpc>
              <a:spcBef>
                <a:spcPts val="0"/>
              </a:spcBef>
              <a:spcAft>
                <a:spcPts val="0"/>
              </a:spcAft>
              <a:buClr>
                <a:srgbClr val="000000"/>
              </a:buClr>
              <a:buSzPts val="2000"/>
              <a:buChar char="●"/>
            </a:pPr>
            <a:endParaRPr lang="en-US"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Resources can be re-deployed after changing module code to fix infrastructure bugs</a:t>
            </a:r>
            <a:endParaRPr sz="2000" dirty="0">
              <a:solidFill>
                <a:srgbClr val="000000"/>
              </a:solidFill>
            </a:endParaRPr>
          </a:p>
        </p:txBody>
      </p:sp>
      <p:sp>
        <p:nvSpPr>
          <p:cNvPr id="494" name="Google Shape;494;p7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72"/>
          <p:cNvSpPr txBox="1">
            <a:spLocks noGrp="1"/>
          </p:cNvSpPr>
          <p:nvPr>
            <p:ph type="body" idx="1"/>
          </p:nvPr>
        </p:nvSpPr>
        <p:spPr>
          <a:xfrm>
            <a:off x="628649" y="1134000"/>
            <a:ext cx="4939813" cy="35859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Any project can contain one or more modules</a:t>
            </a:r>
            <a:endParaRPr sz="2000" dirty="0">
              <a:solidFill>
                <a:schemeClr val="dk1"/>
              </a:solidFill>
            </a:endParaRPr>
          </a:p>
          <a:p>
            <a:pPr marL="342900" lvl="0" indent="-292100" algn="l" rtl="0">
              <a:lnSpc>
                <a:spcPct val="115000"/>
              </a:lnSpc>
              <a:spcBef>
                <a:spcPts val="0"/>
              </a:spcBef>
              <a:spcAft>
                <a:spcPts val="0"/>
              </a:spcAft>
              <a:buClr>
                <a:srgbClr val="000000"/>
              </a:buClr>
              <a:buSzPts val="2000"/>
              <a:buChar char="●"/>
            </a:pPr>
            <a:endParaRPr lang="en-US" sz="2000" dirty="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Parent module can reference nested modules</a:t>
            </a:r>
            <a:endParaRPr sz="2000" dirty="0">
              <a:solidFill>
                <a:schemeClr val="dk1"/>
              </a:solidFill>
            </a:endParaRPr>
          </a:p>
          <a:p>
            <a:pPr marL="342900" lvl="0" indent="-292100" algn="l" rtl="0">
              <a:lnSpc>
                <a:spcPct val="115000"/>
              </a:lnSpc>
              <a:spcBef>
                <a:spcPts val="0"/>
              </a:spcBef>
              <a:spcAft>
                <a:spcPts val="0"/>
              </a:spcAft>
              <a:buClr>
                <a:srgbClr val="000000"/>
              </a:buClr>
              <a:buSzPts val="2000"/>
              <a:buChar char="●"/>
            </a:pPr>
            <a:endParaRPr lang="en-US" sz="2000" dirty="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Modules can be defined in the local filesystem or remote source (</a:t>
            </a:r>
            <a:r>
              <a:rPr lang="en-US" sz="2000" dirty="0" err="1">
                <a:solidFill>
                  <a:schemeClr val="dk1"/>
                </a:solidFill>
              </a:rPr>
              <a:t>Github</a:t>
            </a:r>
            <a:r>
              <a:rPr lang="en-US" sz="2000" dirty="0">
                <a:solidFill>
                  <a:schemeClr val="dk1"/>
                </a:solidFill>
              </a:rPr>
              <a:t>, terraform registry, </a:t>
            </a:r>
            <a:r>
              <a:rPr lang="en-US" sz="2000" dirty="0" err="1">
                <a:solidFill>
                  <a:schemeClr val="dk1"/>
                </a:solidFill>
              </a:rPr>
              <a:t>etc</a:t>
            </a:r>
            <a:r>
              <a:rPr lang="en-US" sz="2000" dirty="0">
                <a:solidFill>
                  <a:schemeClr val="dk1"/>
                </a:solidFill>
              </a:rPr>
              <a:t>…)</a:t>
            </a:r>
            <a:endParaRPr sz="2000" dirty="0">
              <a:solidFill>
                <a:schemeClr val="dk1"/>
              </a:solidFill>
            </a:endParaRPr>
          </a:p>
          <a:p>
            <a:pPr marL="0" marR="0" lvl="0" indent="0" algn="l" rtl="0">
              <a:lnSpc>
                <a:spcPct val="115000"/>
              </a:lnSpc>
              <a:spcBef>
                <a:spcPts val="0"/>
              </a:spcBef>
              <a:spcAft>
                <a:spcPts val="0"/>
              </a:spcAft>
              <a:buNone/>
            </a:pPr>
            <a:endParaRPr sz="2000" dirty="0">
              <a:solidFill>
                <a:srgbClr val="000000"/>
              </a:solidFill>
            </a:endParaRPr>
          </a:p>
        </p:txBody>
      </p:sp>
      <p:sp>
        <p:nvSpPr>
          <p:cNvPr id="501" name="Google Shape;501;p72"/>
          <p:cNvSpPr txBox="1">
            <a:spLocks noGrp="1"/>
          </p:cNvSpPr>
          <p:nvPr>
            <p:ph type="sldNum" idx="12"/>
          </p:nvPr>
        </p:nvSpPr>
        <p:spPr>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59</a:t>
            </a:fld>
            <a:endParaRPr/>
          </a:p>
        </p:txBody>
      </p:sp>
      <p:sp>
        <p:nvSpPr>
          <p:cNvPr id="499" name="Google Shape;499;p72"/>
          <p:cNvSpPr txBox="1">
            <a:spLocks noGrp="1"/>
          </p:cNvSpPr>
          <p:nvPr>
            <p:ph type="title"/>
          </p:nvPr>
        </p:nvSpPr>
        <p:spPr>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pic>
        <p:nvPicPr>
          <p:cNvPr id="4" name="Picture 3">
            <a:extLst>
              <a:ext uri="{FF2B5EF4-FFF2-40B4-BE49-F238E27FC236}">
                <a16:creationId xmlns:a16="http://schemas.microsoft.com/office/drawing/2014/main" id="{301EA3A9-6AAA-4F54-8814-740A02B4BB33}"/>
              </a:ext>
            </a:extLst>
          </p:cNvPr>
          <p:cNvPicPr>
            <a:picLocks noChangeAspect="1"/>
          </p:cNvPicPr>
          <p:nvPr/>
        </p:nvPicPr>
        <p:blipFill>
          <a:blip r:embed="rId3"/>
          <a:stretch>
            <a:fillRect/>
          </a:stretch>
        </p:blipFill>
        <p:spPr>
          <a:xfrm>
            <a:off x="5998349" y="950512"/>
            <a:ext cx="2819400" cy="3952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714373" y="243000"/>
            <a:ext cx="8424000" cy="681038"/>
          </a:xfrm>
          <a:prstGeom prst="rect">
            <a:avLst/>
          </a:prstGeom>
          <a:noFill/>
          <a:ln>
            <a:noFill/>
          </a:ln>
        </p:spPr>
        <p:txBody>
          <a:bodyPr spcFirstLastPara="1" wrap="square" lIns="68569" tIns="34275" rIns="68569" bIns="34275" anchor="ctr" anchorCtr="0">
            <a:noAutofit/>
          </a:bodyPr>
          <a:lstStyle/>
          <a:p>
            <a:pPr>
              <a:buSzPts val="3200"/>
            </a:pPr>
            <a:r>
              <a:rPr lang="en-US" b="1">
                <a:latin typeface="Helvetica Neue"/>
                <a:ea typeface="Helvetica Neue"/>
                <a:cs typeface="Helvetica Neue"/>
                <a:sym typeface="Helvetica Neue"/>
              </a:rPr>
              <a:t>Note About Virtual Trainings</a:t>
            </a:r>
            <a:endParaRPr b="1">
              <a:latin typeface="Helvetica Neue"/>
              <a:ea typeface="Helvetica Neue"/>
              <a:cs typeface="Helvetica Neue"/>
              <a:sym typeface="Helvetica Neue"/>
            </a:endParaRPr>
          </a:p>
        </p:txBody>
      </p:sp>
      <p:sp>
        <p:nvSpPr>
          <p:cNvPr id="127" name="Google Shape;127;p5"/>
          <p:cNvSpPr txBox="1">
            <a:spLocks noGrp="1"/>
          </p:cNvSpPr>
          <p:nvPr>
            <p:ph type="body" idx="1"/>
          </p:nvPr>
        </p:nvSpPr>
        <p:spPr>
          <a:xfrm>
            <a:off x="621000" y="1134000"/>
            <a:ext cx="7884000" cy="2820825"/>
          </a:xfrm>
          <a:prstGeom prst="rect">
            <a:avLst/>
          </a:prstGeom>
          <a:noFill/>
          <a:ln>
            <a:noFill/>
          </a:ln>
        </p:spPr>
        <p:txBody>
          <a:bodyPr spcFirstLastPara="1" wrap="square" lIns="67500" tIns="35100" rIns="68569" bIns="34275" anchor="t" anchorCtr="0">
            <a:noAutofit/>
          </a:bodyPr>
          <a:lstStyle/>
          <a:p>
            <a:pPr marL="342900" indent="0" algn="ctr">
              <a:spcBef>
                <a:spcPts val="0"/>
              </a:spcBef>
              <a:buSzPts val="2400"/>
              <a:buNone/>
            </a:pPr>
            <a:endParaRPr sz="3600" dirty="0"/>
          </a:p>
          <a:p>
            <a:pPr marL="342900" indent="0" algn="ctr">
              <a:spcBef>
                <a:spcPts val="0"/>
              </a:spcBef>
              <a:buSzPts val="2400"/>
              <a:buNone/>
            </a:pPr>
            <a:endParaRPr sz="3600" dirty="0"/>
          </a:p>
          <a:p>
            <a:pPr marL="0" indent="0">
              <a:spcBef>
                <a:spcPts val="0"/>
              </a:spcBef>
              <a:buSzPts val="2400"/>
              <a:buNone/>
            </a:pPr>
            <a:endParaRPr dirty="0"/>
          </a:p>
        </p:txBody>
      </p:sp>
      <p:sp>
        <p:nvSpPr>
          <p:cNvPr id="128" name="Google Shape;128;p5"/>
          <p:cNvSpPr txBox="1">
            <a:spLocks noGrp="1"/>
          </p:cNvSpPr>
          <p:nvPr>
            <p:ph type="sldNum" idx="12"/>
          </p:nvPr>
        </p:nvSpPr>
        <p:spPr>
          <a:xfrm>
            <a:off x="8505000" y="4902994"/>
            <a:ext cx="625550" cy="223841"/>
          </a:xfrm>
          <a:prstGeom prst="rect">
            <a:avLst/>
          </a:prstGeom>
          <a:noFill/>
          <a:ln>
            <a:noFill/>
          </a:ln>
        </p:spPr>
        <p:txBody>
          <a:bodyPr spcFirstLastPara="1" wrap="square" lIns="68569" tIns="34275" rIns="68569" bIns="34275" anchor="ctr" anchorCtr="0">
            <a:noAutofit/>
          </a:bodyPr>
          <a:lstStyle/>
          <a:p>
            <a:pPr>
              <a:buSzPts val="1600"/>
            </a:pPr>
            <a:fld id="{00000000-1234-1234-1234-123412341234}" type="slidenum">
              <a:rPr lang="en-US"/>
              <a:pPr>
                <a:buSzPts val="1600"/>
              </a:pPr>
              <a:t>6</a:t>
            </a:fld>
            <a:endParaRPr/>
          </a:p>
        </p:txBody>
      </p:sp>
      <p:pic>
        <p:nvPicPr>
          <p:cNvPr id="129" name="Google Shape;129;p5"/>
          <p:cNvPicPr preferRelativeResize="0"/>
          <p:nvPr/>
        </p:nvPicPr>
        <p:blipFill rotWithShape="1">
          <a:blip r:embed="rId3">
            <a:alphaModFix/>
          </a:blip>
          <a:srcRect/>
          <a:stretch/>
        </p:blipFill>
        <p:spPr>
          <a:xfrm>
            <a:off x="333938" y="1681387"/>
            <a:ext cx="3427725" cy="2283911"/>
          </a:xfrm>
          <a:prstGeom prst="rect">
            <a:avLst/>
          </a:prstGeom>
          <a:noFill/>
          <a:ln>
            <a:noFill/>
          </a:ln>
        </p:spPr>
      </p:pic>
      <p:pic>
        <p:nvPicPr>
          <p:cNvPr id="130" name="Google Shape;130;p5"/>
          <p:cNvPicPr preferRelativeResize="0"/>
          <p:nvPr/>
        </p:nvPicPr>
        <p:blipFill rotWithShape="1">
          <a:blip r:embed="rId4">
            <a:alphaModFix/>
          </a:blip>
          <a:srcRect/>
          <a:stretch/>
        </p:blipFill>
        <p:spPr>
          <a:xfrm>
            <a:off x="5323144" y="1715325"/>
            <a:ext cx="3427728" cy="2283920"/>
          </a:xfrm>
          <a:prstGeom prst="rect">
            <a:avLst/>
          </a:prstGeom>
          <a:noFill/>
          <a:ln>
            <a:noFill/>
          </a:ln>
        </p:spPr>
      </p:pic>
      <p:pic>
        <p:nvPicPr>
          <p:cNvPr id="131" name="Google Shape;131;p5"/>
          <p:cNvPicPr preferRelativeResize="0"/>
          <p:nvPr/>
        </p:nvPicPr>
        <p:blipFill rotWithShape="1">
          <a:blip r:embed="rId5">
            <a:alphaModFix/>
          </a:blip>
          <a:srcRect/>
          <a:stretch/>
        </p:blipFill>
        <p:spPr>
          <a:xfrm>
            <a:off x="3926485" y="2452163"/>
            <a:ext cx="1396669" cy="742369"/>
          </a:xfrm>
          <a:prstGeom prst="rect">
            <a:avLst/>
          </a:prstGeom>
          <a:noFill/>
          <a:ln>
            <a:noFill/>
          </a:ln>
        </p:spPr>
      </p:pic>
      <p:sp>
        <p:nvSpPr>
          <p:cNvPr id="132" name="Google Shape;132;p5"/>
          <p:cNvSpPr txBox="1"/>
          <p:nvPr/>
        </p:nvSpPr>
        <p:spPr>
          <a:xfrm>
            <a:off x="5323144" y="4083900"/>
            <a:ext cx="3273656" cy="361350"/>
          </a:xfrm>
          <a:prstGeom prst="rect">
            <a:avLst/>
          </a:prstGeom>
          <a:noFill/>
          <a:ln>
            <a:noFill/>
          </a:ln>
        </p:spPr>
        <p:txBody>
          <a:bodyPr spcFirstLastPara="1" wrap="square" lIns="68569" tIns="68569" rIns="68569" bIns="68569" anchor="t" anchorCtr="0">
            <a:noAutofit/>
          </a:bodyPr>
          <a:lstStyle/>
          <a:p>
            <a:pPr algn="ctr">
              <a:buSzPts val="2400"/>
            </a:pPr>
            <a:r>
              <a:rPr lang="en-US" sz="1800" dirty="0">
                <a:latin typeface="Helvetica Neue Light"/>
                <a:ea typeface="Helvetica Neue Light"/>
                <a:cs typeface="Helvetica Neue Light"/>
                <a:sym typeface="Helvetica Neue Light"/>
              </a:rPr>
              <a:t>...what we’ve got</a:t>
            </a:r>
            <a:endParaRPr sz="1800" dirty="0">
              <a:latin typeface="Helvetica Neue Light"/>
              <a:ea typeface="Helvetica Neue Light"/>
              <a:cs typeface="Helvetica Neue Light"/>
              <a:sym typeface="Helvetica Neue Light"/>
            </a:endParaRPr>
          </a:p>
        </p:txBody>
      </p:sp>
      <p:sp>
        <p:nvSpPr>
          <p:cNvPr id="9" name="Google Shape;132;p5">
            <a:extLst>
              <a:ext uri="{FF2B5EF4-FFF2-40B4-BE49-F238E27FC236}">
                <a16:creationId xmlns:a16="http://schemas.microsoft.com/office/drawing/2014/main" id="{F75CC3EF-13A7-485D-AEA9-327E7CF01E95}"/>
              </a:ext>
            </a:extLst>
          </p:cNvPr>
          <p:cNvSpPr txBox="1"/>
          <p:nvPr/>
        </p:nvSpPr>
        <p:spPr>
          <a:xfrm>
            <a:off x="333938" y="4083900"/>
            <a:ext cx="3273656" cy="361350"/>
          </a:xfrm>
          <a:prstGeom prst="rect">
            <a:avLst/>
          </a:prstGeom>
          <a:noFill/>
          <a:ln>
            <a:noFill/>
          </a:ln>
        </p:spPr>
        <p:txBody>
          <a:bodyPr spcFirstLastPara="1" wrap="square" lIns="68569" tIns="68569" rIns="68569" bIns="68569" anchor="t" anchorCtr="0">
            <a:noAutofit/>
          </a:bodyPr>
          <a:lstStyle/>
          <a:p>
            <a:pPr lvl="0" algn="ctr">
              <a:buSzPts val="2400"/>
            </a:pPr>
            <a:r>
              <a:rPr lang="en-US" sz="1800" dirty="0">
                <a:latin typeface="Helvetica Neue Light"/>
                <a:ea typeface="Helvetica Neue Light"/>
                <a:cs typeface="Helvetica Neue Light"/>
                <a:sym typeface="Helvetica Neue Light"/>
              </a:rPr>
              <a:t>What we want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animEffect transition="in" filter="fade">
                                      <p:cBhvr>
                                        <p:cTn id="9" dur="2500"/>
                                        <p:tgtEl>
                                          <p:spTgt spid="131"/>
                                        </p:tgtEl>
                                      </p:cBhvr>
                                    </p:animEffect>
                                  </p:childTnLst>
                                </p:cTn>
                              </p:par>
                              <p:par>
                                <p:cTn id="10" presetID="10" presetClass="entr" presetSubtype="0"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1000"/>
                                        <p:tgtEl>
                                          <p:spTgt spid="130"/>
                                        </p:tgtEl>
                                      </p:cBhvr>
                                    </p:animEffect>
                                  </p:childTnLst>
                                </p:cTn>
                              </p:par>
                              <p:par>
                                <p:cTn id="13" presetID="10"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Modules</a:t>
            </a:r>
            <a:endParaRPr b="1">
              <a:latin typeface="Helvetica Neue"/>
              <a:ea typeface="Helvetica Neue"/>
              <a:cs typeface="Helvetica Neue"/>
              <a:sym typeface="Helvetica Neue"/>
            </a:endParaRPr>
          </a:p>
        </p:txBody>
      </p:sp>
      <p:sp>
        <p:nvSpPr>
          <p:cNvPr id="507" name="Google Shape;507;p73"/>
          <p:cNvSpPr txBox="1">
            <a:spLocks noGrp="1"/>
          </p:cNvSpPr>
          <p:nvPr>
            <p:ph type="body" idx="1"/>
          </p:nvPr>
        </p:nvSpPr>
        <p:spPr>
          <a:xfrm>
            <a:off x="626625" y="1184625"/>
            <a:ext cx="8026800" cy="3436800"/>
          </a:xfrm>
          <a:prstGeom prst="rect">
            <a:avLst/>
          </a:prstGeom>
          <a:noFill/>
          <a:ln>
            <a:noFill/>
          </a:ln>
        </p:spPr>
        <p:txBody>
          <a:bodyPr spcFirstLastPara="1" wrap="square" lIns="67500" tIns="35100" rIns="68575" bIns="34275" anchor="t" anchorCtr="0">
            <a:noAutofit/>
          </a:bodyPr>
          <a:lstStyle/>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Publish modules in </a:t>
            </a:r>
            <a:r>
              <a:rPr lang="en-US" sz="2000" u="sng" dirty="0">
                <a:solidFill>
                  <a:schemeClr val="hlink"/>
                </a:solidFill>
                <a:hlinkClick r:id="rId3"/>
              </a:rPr>
              <a:t>Terraform registry</a:t>
            </a:r>
            <a:r>
              <a:rPr lang="en-US" sz="2000" dirty="0">
                <a:solidFill>
                  <a:schemeClr val="dk1"/>
                </a:solidFill>
              </a:rPr>
              <a:t> to make them easy to find</a:t>
            </a:r>
            <a:endParaRPr sz="2000" dirty="0">
              <a:solidFill>
                <a:schemeClr val="dk1"/>
              </a:solidFill>
            </a:endParaRPr>
          </a:p>
          <a:p>
            <a:pPr marL="685800" lvl="1" indent="-292100" algn="l" rtl="0">
              <a:lnSpc>
                <a:spcPct val="115000"/>
              </a:lnSpc>
              <a:spcBef>
                <a:spcPts val="0"/>
              </a:spcBef>
              <a:spcAft>
                <a:spcPts val="0"/>
              </a:spcAft>
              <a:buClr>
                <a:srgbClr val="000000"/>
              </a:buClr>
              <a:buSzPts val="2000"/>
              <a:buChar char="○"/>
            </a:pPr>
            <a:r>
              <a:rPr lang="en-US" sz="2000" b="1" dirty="0">
                <a:solidFill>
                  <a:schemeClr val="dk1"/>
                </a:solidFill>
                <a:latin typeface="Consolas"/>
                <a:ea typeface="Consolas"/>
                <a:cs typeface="Consolas"/>
                <a:sym typeface="Consolas"/>
              </a:rPr>
              <a:t>Source</a:t>
            </a:r>
            <a:r>
              <a:rPr lang="en-US" sz="2000" dirty="0">
                <a:solidFill>
                  <a:schemeClr val="dk1"/>
                </a:solidFill>
              </a:rPr>
              <a:t> attribute identifies location of module, e.g.,</a:t>
            </a:r>
            <a:endParaRPr sz="2000" dirty="0">
              <a:solidFill>
                <a:schemeClr val="dk1"/>
              </a:solidFill>
            </a:endParaRPr>
          </a:p>
          <a:p>
            <a:pPr marL="0" lvl="0" indent="0" algn="l" rtl="0">
              <a:lnSpc>
                <a:spcPct val="115000"/>
              </a:lnSpc>
              <a:spcBef>
                <a:spcPts val="0"/>
              </a:spcBef>
              <a:spcAft>
                <a:spcPts val="0"/>
              </a:spcAft>
              <a:buNone/>
            </a:pPr>
            <a:endParaRPr sz="2000" dirty="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Most attributes of a module are input variables passed in from parent</a:t>
            </a:r>
            <a:endParaRPr sz="2000" dirty="0">
              <a:solidFill>
                <a:schemeClr val="dk1"/>
              </a:solidFill>
            </a:endParaRPr>
          </a:p>
          <a:p>
            <a:pPr marL="342900" lvl="0" indent="-292100" algn="l" rtl="0">
              <a:lnSpc>
                <a:spcPct val="115000"/>
              </a:lnSpc>
              <a:spcBef>
                <a:spcPts val="0"/>
              </a:spcBef>
              <a:spcAft>
                <a:spcPts val="0"/>
              </a:spcAft>
              <a:buClr>
                <a:srgbClr val="000000"/>
              </a:buClr>
              <a:buSzPts val="2000"/>
              <a:buChar char="●"/>
            </a:pPr>
            <a:endParaRPr lang="en-US" sz="2000" dirty="0">
              <a:solidFill>
                <a:schemeClr val="dk1"/>
              </a:solidFill>
            </a:endParaRPr>
          </a:p>
          <a:p>
            <a:pPr marL="342900" lvl="0" indent="-292100" algn="l" rtl="0">
              <a:lnSpc>
                <a:spcPct val="115000"/>
              </a:lnSpc>
              <a:spcBef>
                <a:spcPts val="0"/>
              </a:spcBef>
              <a:spcAft>
                <a:spcPts val="0"/>
              </a:spcAft>
              <a:buClr>
                <a:srgbClr val="000000"/>
              </a:buClr>
              <a:buSzPts val="2000"/>
              <a:buChar char="●"/>
            </a:pPr>
            <a:r>
              <a:rPr lang="en-US" sz="2000" dirty="0">
                <a:solidFill>
                  <a:schemeClr val="dk1"/>
                </a:solidFill>
              </a:rPr>
              <a:t>Module’s outputs can be accessed and used by parent (and passed to other child modules of the parent)</a:t>
            </a:r>
            <a:endParaRPr sz="2000" dirty="0">
              <a:solidFill>
                <a:schemeClr val="dk1"/>
              </a:solidFill>
            </a:endParaRPr>
          </a:p>
          <a:p>
            <a:pPr marL="342900" marR="0" lvl="0" indent="0" algn="l" rtl="0">
              <a:lnSpc>
                <a:spcPct val="115000"/>
              </a:lnSpc>
              <a:spcBef>
                <a:spcPts val="0"/>
              </a:spcBef>
              <a:spcAft>
                <a:spcPts val="0"/>
              </a:spcAft>
              <a:buNone/>
            </a:pPr>
            <a:endParaRPr sz="2000" dirty="0">
              <a:solidFill>
                <a:srgbClr val="000000"/>
              </a:solidFill>
            </a:endParaRPr>
          </a:p>
        </p:txBody>
      </p:sp>
      <p:sp>
        <p:nvSpPr>
          <p:cNvPr id="508" name="Google Shape;508;p7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 Sources</a:t>
            </a:r>
            <a:endParaRPr b="1">
              <a:latin typeface="Helvetica Neue"/>
              <a:ea typeface="Helvetica Neue"/>
              <a:cs typeface="Helvetica Neue"/>
              <a:sym typeface="Helvetica Neue"/>
            </a:endParaRPr>
          </a:p>
        </p:txBody>
      </p:sp>
      <p:sp>
        <p:nvSpPr>
          <p:cNvPr id="515" name="Google Shape;515;p74"/>
          <p:cNvSpPr txBox="1">
            <a:spLocks noGrp="1"/>
          </p:cNvSpPr>
          <p:nvPr>
            <p:ph type="body" idx="1"/>
          </p:nvPr>
        </p:nvSpPr>
        <p:spPr>
          <a:xfrm>
            <a:off x="626625" y="1184616"/>
            <a:ext cx="7884000" cy="3436800"/>
          </a:xfrm>
          <a:prstGeom prst="rect">
            <a:avLst/>
          </a:prstGeom>
          <a:noFill/>
          <a:ln>
            <a:noFill/>
          </a:ln>
        </p:spPr>
        <p:txBody>
          <a:bodyPr spcFirstLastPara="1" wrap="square" lIns="6750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Terraform allows the user to pull modules from various locations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Local paths</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err="1">
                <a:solidFill>
                  <a:srgbClr val="000000"/>
                </a:solidFill>
              </a:rPr>
              <a:t>Github</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Terraform Registry</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Bitbucket</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HTTP</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dirty="0">
                <a:solidFill>
                  <a:srgbClr val="000000"/>
                </a:solidFill>
              </a:rPr>
              <a:t>S3 Buckets</a:t>
            </a:r>
            <a:endParaRPr dirty="0">
              <a:solidFill>
                <a:srgbClr val="000000"/>
              </a:solidFill>
            </a:endParaRPr>
          </a:p>
          <a:p>
            <a:pPr marL="342900" marR="0" lvl="0" indent="0" algn="l" rtl="0">
              <a:lnSpc>
                <a:spcPct val="115000"/>
              </a:lnSpc>
              <a:spcBef>
                <a:spcPts val="0"/>
              </a:spcBef>
              <a:spcAft>
                <a:spcPts val="0"/>
              </a:spcAft>
              <a:buNone/>
            </a:pP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More info</a:t>
            </a:r>
            <a:endParaRPr dirty="0">
              <a:solidFill>
                <a:srgbClr val="000000"/>
              </a:solidFill>
            </a:endParaRPr>
          </a:p>
          <a:p>
            <a:pPr marL="685800" marR="0" lvl="1" indent="-273050" algn="l" rtl="0">
              <a:lnSpc>
                <a:spcPct val="115000"/>
              </a:lnSpc>
              <a:spcBef>
                <a:spcPts val="0"/>
              </a:spcBef>
              <a:spcAft>
                <a:spcPts val="0"/>
              </a:spcAft>
              <a:buClr>
                <a:srgbClr val="000000"/>
              </a:buClr>
              <a:buSzPts val="1700"/>
              <a:buChar char="○"/>
            </a:pPr>
            <a:r>
              <a:rPr lang="en-US" u="sng" dirty="0">
                <a:solidFill>
                  <a:schemeClr val="hlink"/>
                </a:solidFill>
                <a:hlinkClick r:id="rId3"/>
              </a:rPr>
              <a:t>https://www.terraform.io/docs/modules/sources.html</a:t>
            </a:r>
            <a:r>
              <a:rPr lang="en-US" dirty="0">
                <a:solidFill>
                  <a:srgbClr val="000000"/>
                </a:solidFill>
              </a:rPr>
              <a:t> </a:t>
            </a:r>
            <a:endParaRPr dirty="0">
              <a:solidFill>
                <a:srgbClr val="000000"/>
              </a:solidFill>
            </a:endParaRPr>
          </a:p>
        </p:txBody>
      </p:sp>
      <p:sp>
        <p:nvSpPr>
          <p:cNvPr id="516" name="Google Shape;516;p7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61</a:t>
            </a:fld>
            <a:endParaRPr/>
          </a:p>
        </p:txBody>
      </p:sp>
      <p:pic>
        <p:nvPicPr>
          <p:cNvPr id="517" name="Google Shape;517;p74"/>
          <p:cNvPicPr preferRelativeResize="0"/>
          <p:nvPr/>
        </p:nvPicPr>
        <p:blipFill>
          <a:blip r:embed="rId4">
            <a:alphaModFix/>
          </a:blip>
          <a:stretch>
            <a:fillRect/>
          </a:stretch>
        </p:blipFill>
        <p:spPr>
          <a:xfrm>
            <a:off x="3621324" y="2524000"/>
            <a:ext cx="3278275" cy="1383600"/>
          </a:xfrm>
          <a:prstGeom prst="rect">
            <a:avLst/>
          </a:prstGeom>
          <a:noFill/>
          <a:ln>
            <a:noFill/>
          </a:ln>
        </p:spPr>
      </p:pic>
      <p:pic>
        <p:nvPicPr>
          <p:cNvPr id="518" name="Google Shape;518;p74"/>
          <p:cNvPicPr preferRelativeResize="0"/>
          <p:nvPr/>
        </p:nvPicPr>
        <p:blipFill>
          <a:blip r:embed="rId5">
            <a:alphaModFix/>
          </a:blip>
          <a:stretch>
            <a:fillRect/>
          </a:stretch>
        </p:blipFill>
        <p:spPr>
          <a:xfrm>
            <a:off x="3475331" y="1528292"/>
            <a:ext cx="3479242" cy="951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Module Example</a:t>
            </a:r>
            <a:endParaRPr b="1">
              <a:latin typeface="Helvetica Neue"/>
              <a:ea typeface="Helvetica Neue"/>
              <a:cs typeface="Helvetica Neue"/>
              <a:sym typeface="Helvetica Neue"/>
            </a:endParaRPr>
          </a:p>
        </p:txBody>
      </p:sp>
      <p:sp>
        <p:nvSpPr>
          <p:cNvPr id="524" name="Google Shape;524;p7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62</a:t>
            </a:fld>
            <a:endParaRPr/>
          </a:p>
        </p:txBody>
      </p:sp>
      <p:sp>
        <p:nvSpPr>
          <p:cNvPr id="525" name="Google Shape;525;p75"/>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variable</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“thing”</a:t>
            </a:r>
            <a:r>
              <a:rPr lang="en-US" sz="2400" b="1">
                <a:solidFill>
                  <a:srgbClr val="FFFFFF"/>
                </a:solidFill>
                <a:latin typeface="Courier"/>
                <a:ea typeface="Courier"/>
                <a:cs typeface="Courier"/>
                <a:sym typeface="Courier"/>
              </a:rPr>
              <a:t>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type</a:t>
            </a:r>
            <a:r>
              <a:rPr lang="en-US" sz="2400" b="1">
                <a:solidFill>
                  <a:srgbClr val="C9DAF8"/>
                </a:solidFill>
                <a:latin typeface="Courier"/>
                <a:ea typeface="Courier"/>
                <a:cs typeface="Courier"/>
                <a:sym typeface="Courier"/>
              </a:rPr>
              <a:t> = string</a:t>
            </a: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6FA8DC"/>
                </a:solidFill>
                <a:latin typeface="Courier"/>
                <a:ea typeface="Courier"/>
                <a:cs typeface="Courier"/>
                <a:sym typeface="Courier"/>
              </a:rPr>
              <a:t>}</a:t>
            </a:r>
            <a:endParaRPr sz="2400" b="1">
              <a:solidFill>
                <a:srgbClr val="6FA8DC"/>
              </a:solidFill>
              <a:latin typeface="Courier"/>
              <a:ea typeface="Courier"/>
              <a:cs typeface="Courier"/>
              <a:sym typeface="Courier"/>
            </a:endParaRPr>
          </a:p>
          <a:p>
            <a:pPr marL="0" lvl="0" indent="0" algn="l" rtl="0">
              <a:spcBef>
                <a:spcPts val="0"/>
              </a:spcBef>
              <a:spcAft>
                <a:spcPts val="0"/>
              </a:spcAft>
              <a:buNone/>
            </a:pP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resource</a:t>
            </a:r>
            <a:r>
              <a:rPr lang="en-US" sz="2400" b="1">
                <a:solidFill>
                  <a:srgbClr val="6FA8DC"/>
                </a:solidFill>
                <a:latin typeface="Courier"/>
                <a:ea typeface="Courier"/>
                <a:cs typeface="Courier"/>
                <a:sym typeface="Courier"/>
              </a:rPr>
              <a:t> null_resource “null” {</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  </a:t>
            </a:r>
            <a:r>
              <a:rPr lang="en-US" sz="2400" b="1">
                <a:solidFill>
                  <a:srgbClr val="FF9900"/>
                </a:solidFill>
                <a:latin typeface="Courier"/>
                <a:ea typeface="Courier"/>
                <a:cs typeface="Courier"/>
                <a:sym typeface="Courier"/>
              </a:rPr>
              <a:t>provisioner</a:t>
            </a:r>
            <a:r>
              <a:rPr lang="en-US" sz="2400" b="1">
                <a:solidFill>
                  <a:srgbClr val="6FA8DC"/>
                </a:solidFill>
                <a:latin typeface="Courier"/>
                <a:ea typeface="Courier"/>
                <a:cs typeface="Courier"/>
                <a:sym typeface="Courier"/>
              </a:rPr>
              <a:t> local-exec {</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    command = "echo ${var.thing}"</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  }</a:t>
            </a:r>
            <a:endParaRPr sz="2400" b="1">
              <a:solidFill>
                <a:srgbClr val="6FA8DC"/>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US" sz="2400" b="1">
                <a:solidFill>
                  <a:srgbClr val="6FA8DC"/>
                </a:solidFill>
                <a:latin typeface="Courier"/>
                <a:ea typeface="Courier"/>
                <a:cs typeface="Courier"/>
                <a:sym typeface="Courier"/>
              </a:rPr>
              <a:t>}</a:t>
            </a:r>
            <a:endParaRPr sz="2400" b="1">
              <a:solidFill>
                <a:srgbClr val="6FA8DC"/>
              </a:solidFill>
              <a:latin typeface="Courier"/>
              <a:ea typeface="Courier"/>
              <a:cs typeface="Courier"/>
              <a:sym typeface="Courier"/>
            </a:endParaRPr>
          </a:p>
          <a:p>
            <a:pPr marL="0" lvl="0" indent="0" algn="l" rtl="0">
              <a:spcBef>
                <a:spcPts val="0"/>
              </a:spcBef>
              <a:spcAft>
                <a:spcPts val="0"/>
              </a:spcAft>
              <a:buNone/>
            </a:pPr>
            <a:endParaRPr sz="2400" b="1">
              <a:solidFill>
                <a:srgbClr val="6FA8DC"/>
              </a:solidFill>
              <a:latin typeface="Courier"/>
              <a:ea typeface="Courier"/>
              <a:cs typeface="Courier"/>
              <a:sym typeface="Courie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Using the Module</a:t>
            </a:r>
            <a:endParaRPr b="1">
              <a:latin typeface="Helvetica Neue"/>
              <a:ea typeface="Helvetica Neue"/>
              <a:cs typeface="Helvetica Neue"/>
              <a:sym typeface="Helvetica Neue"/>
            </a:endParaRPr>
          </a:p>
        </p:txBody>
      </p:sp>
      <p:sp>
        <p:nvSpPr>
          <p:cNvPr id="531" name="Google Shape;531;p7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63</a:t>
            </a:fld>
            <a:endParaRPr/>
          </a:p>
        </p:txBody>
      </p:sp>
      <p:sp>
        <p:nvSpPr>
          <p:cNvPr id="532" name="Google Shape;532;p76"/>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400" b="1">
              <a:solidFill>
                <a:srgbClr val="FF9900"/>
              </a:solidFill>
              <a:latin typeface="Courier"/>
              <a:ea typeface="Courier"/>
              <a:cs typeface="Courier"/>
              <a:sym typeface="Courier"/>
            </a:endParaRPr>
          </a:p>
          <a:p>
            <a:pPr marL="0" lvl="0" indent="0" algn="l" rtl="0">
              <a:spcBef>
                <a:spcPts val="0"/>
              </a:spcBef>
              <a:spcAft>
                <a:spcPts val="0"/>
              </a:spcAft>
              <a:buNone/>
            </a:pPr>
            <a:r>
              <a:rPr lang="en-US" sz="2400" b="1">
                <a:solidFill>
                  <a:srgbClr val="FF9900"/>
                </a:solidFill>
                <a:latin typeface="Courier"/>
                <a:ea typeface="Courier"/>
                <a:cs typeface="Courier"/>
                <a:sym typeface="Courier"/>
              </a:rPr>
              <a:t>module</a:t>
            </a:r>
            <a:r>
              <a:rPr lang="en-US" sz="2400" b="1">
                <a:solidFill>
                  <a:srgbClr val="FFFFFF"/>
                </a:solidFill>
                <a:latin typeface="Courier"/>
                <a:ea typeface="Courier"/>
                <a:cs typeface="Courier"/>
                <a:sym typeface="Courier"/>
              </a:rPr>
              <a:t> </a:t>
            </a:r>
            <a:r>
              <a:rPr lang="en-US" sz="2400" b="1">
                <a:solidFill>
                  <a:srgbClr val="6FA8DC"/>
                </a:solidFill>
                <a:latin typeface="Courier"/>
                <a:ea typeface="Courier"/>
                <a:cs typeface="Courier"/>
                <a:sym typeface="Courier"/>
              </a:rPr>
              <a:t>“my_module”</a:t>
            </a:r>
            <a:r>
              <a:rPr lang="en-US" sz="2400" b="1">
                <a:solidFill>
                  <a:srgbClr val="FFFFFF"/>
                </a:solidFill>
                <a:latin typeface="Courier"/>
                <a:ea typeface="Courier"/>
                <a:cs typeface="Courier"/>
                <a:sym typeface="Courier"/>
              </a:rPr>
              <a:t> “printer” </a:t>
            </a: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  </a:t>
            </a:r>
            <a:r>
              <a:rPr lang="en-US" sz="2400" b="1">
                <a:solidFill>
                  <a:srgbClr val="8E7CC3"/>
                </a:solidFill>
                <a:latin typeface="Courier"/>
                <a:ea typeface="Courier"/>
                <a:cs typeface="Courier"/>
                <a:sym typeface="Courier"/>
              </a:rPr>
              <a:t>source</a:t>
            </a:r>
            <a:r>
              <a:rPr lang="en-US" sz="2400" b="1">
                <a:solidFill>
                  <a:srgbClr val="C9DAF8"/>
                </a:solidFill>
                <a:latin typeface="Courier"/>
                <a:ea typeface="Courier"/>
                <a:cs typeface="Courier"/>
                <a:sym typeface="Courier"/>
              </a:rPr>
              <a:t> = “</a:t>
            </a:r>
            <a:r>
              <a:rPr lang="en-US" sz="2400" b="1">
                <a:solidFill>
                  <a:srgbClr val="6FA8DC"/>
                </a:solidFill>
                <a:latin typeface="Courier"/>
                <a:ea typeface="Courier"/>
                <a:cs typeface="Courier"/>
                <a:sym typeface="Courier"/>
              </a:rPr>
              <a:t>./my_module”</a:t>
            </a:r>
            <a:endParaRPr sz="2400" b="1">
              <a:solidFill>
                <a:srgbClr val="6FA8DC"/>
              </a:solidFill>
              <a:latin typeface="Courier"/>
              <a:ea typeface="Courier"/>
              <a:cs typeface="Courier"/>
              <a:sym typeface="Courier"/>
            </a:endParaRPr>
          </a:p>
          <a:p>
            <a:pPr marL="0" lvl="0" indent="0" algn="l" rtl="0">
              <a:spcBef>
                <a:spcPts val="0"/>
              </a:spcBef>
              <a:spcAft>
                <a:spcPts val="0"/>
              </a:spcAft>
              <a:buNone/>
            </a:pP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6FA8DC"/>
                </a:solidFill>
                <a:latin typeface="Courier"/>
                <a:ea typeface="Courier"/>
                <a:cs typeface="Courier"/>
                <a:sym typeface="Courier"/>
              </a:rPr>
              <a:t>  # this is a variable passed into module</a:t>
            </a: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6FA8DC"/>
                </a:solidFill>
                <a:latin typeface="Courier"/>
                <a:ea typeface="Courier"/>
                <a:cs typeface="Courier"/>
                <a:sym typeface="Courier"/>
              </a:rPr>
              <a:t>  </a:t>
            </a:r>
            <a:r>
              <a:rPr lang="en-US" sz="2400" b="1">
                <a:solidFill>
                  <a:srgbClr val="8E7CC3"/>
                </a:solidFill>
                <a:latin typeface="Courier"/>
                <a:ea typeface="Courier"/>
                <a:cs typeface="Courier"/>
                <a:sym typeface="Courier"/>
              </a:rPr>
              <a:t>thing</a:t>
            </a:r>
            <a:r>
              <a:rPr lang="en-US" sz="2400" b="1">
                <a:solidFill>
                  <a:srgbClr val="6FA8DC"/>
                </a:solidFill>
                <a:latin typeface="Courier"/>
                <a:ea typeface="Courier"/>
                <a:cs typeface="Courier"/>
                <a:sym typeface="Courier"/>
              </a:rPr>
              <a:t> = “this should be printed”</a:t>
            </a:r>
            <a:endParaRPr sz="2400" b="1">
              <a:solidFill>
                <a:srgbClr val="6FA8DC"/>
              </a:solidFill>
              <a:latin typeface="Courier"/>
              <a:ea typeface="Courier"/>
              <a:cs typeface="Courier"/>
              <a:sym typeface="Courier"/>
            </a:endParaRPr>
          </a:p>
          <a:p>
            <a:pPr marL="0" lvl="0" indent="0" algn="l" rtl="0">
              <a:spcBef>
                <a:spcPts val="0"/>
              </a:spcBef>
              <a:spcAft>
                <a:spcPts val="0"/>
              </a:spcAft>
              <a:buNone/>
            </a:pPr>
            <a:r>
              <a:rPr lang="en-US" sz="2400" b="1">
                <a:solidFill>
                  <a:srgbClr val="C9DAF8"/>
                </a:solidFill>
                <a:latin typeface="Courier"/>
                <a:ea typeface="Courier"/>
                <a:cs typeface="Courier"/>
                <a:sym typeface="Courier"/>
              </a:rPr>
              <a:t>}</a:t>
            </a:r>
            <a:endParaRPr sz="2400" b="1">
              <a:solidFill>
                <a:srgbClr val="C9DAF8"/>
              </a:solidFill>
              <a:latin typeface="Courier"/>
              <a:ea typeface="Courier"/>
              <a:cs typeface="Courier"/>
              <a:sym typeface="Courier"/>
            </a:endParaRPr>
          </a:p>
          <a:p>
            <a:pPr marL="0" lvl="0" indent="0" algn="l" rtl="0">
              <a:spcBef>
                <a:spcPts val="0"/>
              </a:spcBef>
              <a:spcAft>
                <a:spcPts val="0"/>
              </a:spcAft>
              <a:buNone/>
            </a:pPr>
            <a:endParaRPr sz="2400" b="1">
              <a:solidFill>
                <a:srgbClr val="C9DAF8"/>
              </a:solidFill>
              <a:latin typeface="Courier"/>
              <a:ea typeface="Courier"/>
              <a:cs typeface="Courier"/>
              <a:sym typeface="Courier"/>
            </a:endParaRPr>
          </a:p>
          <a:p>
            <a:pPr marL="0" lvl="0" indent="0" algn="l" rtl="0">
              <a:spcBef>
                <a:spcPts val="0"/>
              </a:spcBef>
              <a:spcAft>
                <a:spcPts val="0"/>
              </a:spcAft>
              <a:buNone/>
            </a:pPr>
            <a:endParaRPr sz="2400" b="1">
              <a:solidFill>
                <a:srgbClr val="C9DAF8"/>
              </a:solidFill>
              <a:latin typeface="Courier"/>
              <a:ea typeface="Courier"/>
              <a:cs typeface="Courier"/>
              <a:sym typeface="Courie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4: Querying State</a:t>
            </a:r>
            <a:endParaRPr b="1">
              <a:latin typeface="Helvetica Neue"/>
              <a:ea typeface="Helvetica Neue"/>
              <a:cs typeface="Helvetica Neue"/>
              <a:sym typeface="Helvetica Neue"/>
            </a:endParaRPr>
          </a:p>
        </p:txBody>
      </p:sp>
      <p:sp>
        <p:nvSpPr>
          <p:cNvPr id="538" name="Google Shape;538;p77"/>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4</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539" name="Google Shape;539;p7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5: Interacting with Providers</a:t>
            </a:r>
            <a:endParaRPr b="1">
              <a:latin typeface="Helvetica Neue"/>
              <a:ea typeface="Helvetica Neue"/>
              <a:cs typeface="Helvetica Neue"/>
              <a:sym typeface="Helvetica Neue"/>
            </a:endParaRPr>
          </a:p>
        </p:txBody>
      </p:sp>
      <p:sp>
        <p:nvSpPr>
          <p:cNvPr id="545" name="Google Shape;545;p78"/>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5</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546" name="Google Shape;546;p7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6: Modules</a:t>
            </a:r>
            <a:endParaRPr b="1">
              <a:latin typeface="Helvetica Neue"/>
              <a:ea typeface="Helvetica Neue"/>
              <a:cs typeface="Helvetica Neue"/>
              <a:sym typeface="Helvetica Neue"/>
            </a:endParaRPr>
          </a:p>
        </p:txBody>
      </p:sp>
      <p:sp>
        <p:nvSpPr>
          <p:cNvPr id="552" name="Google Shape;552;p79"/>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6</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553" name="Google Shape;553;p7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 Webserver</a:t>
            </a:r>
            <a:endParaRPr b="1">
              <a:latin typeface="Helvetica Neue"/>
              <a:ea typeface="Helvetica Neue"/>
              <a:cs typeface="Helvetica Neue"/>
              <a:sym typeface="Helvetica Neue"/>
            </a:endParaRPr>
          </a:p>
        </p:txBody>
      </p:sp>
      <p:sp>
        <p:nvSpPr>
          <p:cNvPr id="559" name="Google Shape;559;p80"/>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93700">
              <a:lnSpc>
                <a:spcPct val="115000"/>
              </a:lnSpc>
              <a:spcBef>
                <a:spcPts val="0"/>
              </a:spcBef>
              <a:buClr>
                <a:srgbClr val="000000"/>
              </a:buClr>
              <a:buSzPts val="2000"/>
            </a:pPr>
            <a:r>
              <a:rPr lang="en-US" sz="2000" dirty="0">
                <a:solidFill>
                  <a:srgbClr val="000000"/>
                </a:solidFill>
              </a:rPr>
              <a:t>Let’s first do this by hand, then use Terraform</a:t>
            </a:r>
            <a:endParaRPr sz="2000" dirty="0">
              <a:solidFill>
                <a:srgbClr val="000000"/>
              </a:solidFill>
            </a:endParaRPr>
          </a:p>
          <a:p>
            <a:pPr marL="393700">
              <a:lnSpc>
                <a:spcPct val="115000"/>
              </a:lnSpc>
              <a:spcBef>
                <a:spcPts val="0"/>
              </a:spcBef>
              <a:buClr>
                <a:srgbClr val="000000"/>
              </a:buClr>
              <a:buSzPts val="2000"/>
            </a:pPr>
            <a:r>
              <a:rPr lang="en-US" sz="2000" dirty="0">
                <a:solidFill>
                  <a:srgbClr val="000000"/>
                </a:solidFill>
              </a:rPr>
              <a:t>Create an EC2 instance, type </a:t>
            </a:r>
            <a:r>
              <a:rPr lang="en-US" sz="2000" b="1" dirty="0">
                <a:solidFill>
                  <a:srgbClr val="000000"/>
                </a:solidFill>
                <a:latin typeface="Helvetica Neue"/>
                <a:ea typeface="Helvetica Neue"/>
                <a:cs typeface="Helvetica Neue"/>
                <a:sym typeface="Helvetica Neue"/>
              </a:rPr>
              <a:t>t2.micro</a:t>
            </a:r>
            <a:r>
              <a:rPr lang="en-US" sz="2000" dirty="0">
                <a:solidFill>
                  <a:srgbClr val="000000"/>
                </a:solidFill>
              </a:rPr>
              <a:t>, whatever distro you like</a:t>
            </a:r>
          </a:p>
          <a:p>
            <a:pPr marL="800100" lvl="1">
              <a:lnSpc>
                <a:spcPct val="115000"/>
              </a:lnSpc>
              <a:spcBef>
                <a:spcPts val="0"/>
              </a:spcBef>
              <a:buClr>
                <a:srgbClr val="000000"/>
              </a:buClr>
              <a:buSzPts val="2000"/>
            </a:pPr>
            <a:r>
              <a:rPr lang="en-US" sz="2000" dirty="0">
                <a:solidFill>
                  <a:srgbClr val="000000"/>
                </a:solidFill>
              </a:rPr>
              <a:t>Provision this instance to install </a:t>
            </a:r>
            <a:r>
              <a:rPr lang="en-US" sz="2000" b="1" dirty="0" err="1">
                <a:solidFill>
                  <a:srgbClr val="000000"/>
                </a:solidFill>
                <a:latin typeface="Helvetica Neue"/>
                <a:ea typeface="Helvetica Neue"/>
                <a:cs typeface="Helvetica Neue"/>
                <a:sym typeface="Helvetica Neue"/>
              </a:rPr>
              <a:t>nginx</a:t>
            </a:r>
            <a:endParaRPr lang="en-US" sz="2000" b="1" dirty="0">
              <a:solidFill>
                <a:srgbClr val="000000"/>
              </a:solidFill>
              <a:latin typeface="Helvetica Neue"/>
              <a:ea typeface="Helvetica Neue"/>
              <a:cs typeface="Helvetica Neue"/>
              <a:sym typeface="Helvetica Neue"/>
            </a:endParaRPr>
          </a:p>
          <a:p>
            <a:pPr marL="800100" lvl="1">
              <a:lnSpc>
                <a:spcPct val="115000"/>
              </a:lnSpc>
              <a:spcBef>
                <a:spcPts val="0"/>
              </a:spcBef>
              <a:buClr>
                <a:srgbClr val="000000"/>
              </a:buClr>
              <a:buSzPts val="2000"/>
            </a:pPr>
            <a:r>
              <a:rPr lang="en-US" sz="2000" dirty="0">
                <a:solidFill>
                  <a:srgbClr val="000000"/>
                </a:solidFill>
              </a:rPr>
              <a:t>Make sure we can access </a:t>
            </a:r>
            <a:r>
              <a:rPr lang="en-US" sz="2000" b="1" dirty="0" err="1">
                <a:solidFill>
                  <a:srgbClr val="000000"/>
                </a:solidFill>
                <a:latin typeface="Helvetica Neue"/>
                <a:ea typeface="Helvetica Neue"/>
                <a:cs typeface="Helvetica Neue"/>
                <a:sym typeface="Helvetica Neue"/>
              </a:rPr>
              <a:t>nginx</a:t>
            </a:r>
            <a:r>
              <a:rPr lang="en-US" sz="2000" dirty="0">
                <a:solidFill>
                  <a:srgbClr val="000000"/>
                </a:solidFill>
              </a:rPr>
              <a:t> from the outside world</a:t>
            </a:r>
            <a:endParaRPr sz="2000" dirty="0">
              <a:solidFill>
                <a:srgbClr val="000000"/>
              </a:solidFill>
            </a:endParaRPr>
          </a:p>
          <a:p>
            <a:pPr marL="1193800" lvl="2" indent="-342900">
              <a:lnSpc>
                <a:spcPct val="115000"/>
              </a:lnSpc>
              <a:spcBef>
                <a:spcPts val="0"/>
              </a:spcBef>
              <a:buClr>
                <a:srgbClr val="000000"/>
              </a:buClr>
              <a:buSzPts val="2000"/>
            </a:pPr>
            <a:endParaRPr lang="en-US" sz="1800" dirty="0">
              <a:solidFill>
                <a:srgbClr val="000000"/>
              </a:solidFill>
            </a:endParaRPr>
          </a:p>
          <a:p>
            <a:pPr marL="342900">
              <a:lnSpc>
                <a:spcPct val="115000"/>
              </a:lnSpc>
              <a:spcBef>
                <a:spcPts val="0"/>
              </a:spcBef>
              <a:buClr>
                <a:srgbClr val="000000"/>
              </a:buClr>
              <a:buSzPts val="2000"/>
            </a:pPr>
            <a:r>
              <a:rPr lang="en-US" sz="2100" dirty="0">
                <a:solidFill>
                  <a:srgbClr val="000000"/>
                </a:solidFill>
              </a:rPr>
              <a:t>Getting help</a:t>
            </a:r>
          </a:p>
          <a:p>
            <a:pPr marL="800100" lvl="1">
              <a:lnSpc>
                <a:spcPct val="115000"/>
              </a:lnSpc>
              <a:spcBef>
                <a:spcPts val="0"/>
              </a:spcBef>
              <a:buClr>
                <a:srgbClr val="000000"/>
              </a:buClr>
              <a:buSzPts val="2000"/>
            </a:pPr>
            <a:r>
              <a:rPr lang="en-US" sz="2000" dirty="0">
                <a:solidFill>
                  <a:srgbClr val="000000"/>
                </a:solidFill>
              </a:rPr>
              <a:t>Use online docs for help</a:t>
            </a:r>
          </a:p>
          <a:p>
            <a:pPr marL="800100" lvl="1">
              <a:lnSpc>
                <a:spcPct val="115000"/>
              </a:lnSpc>
              <a:spcBef>
                <a:spcPts val="0"/>
              </a:spcBef>
              <a:buClr>
                <a:srgbClr val="000000"/>
              </a:buClr>
              <a:buSzPts val="2000"/>
            </a:pPr>
            <a:r>
              <a:rPr lang="en-US" sz="2000" dirty="0">
                <a:solidFill>
                  <a:srgbClr val="000000"/>
                </a:solidFill>
              </a:rPr>
              <a:t>Ask questions in the chat!</a:t>
            </a:r>
            <a:endParaRPr sz="2000" dirty="0">
              <a:solidFill>
                <a:schemeClr val="dk1"/>
              </a:solidFill>
            </a:endParaRPr>
          </a:p>
        </p:txBody>
      </p:sp>
      <p:sp>
        <p:nvSpPr>
          <p:cNvPr id="560" name="Google Shape;560;p8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Experimentation Time: Webserver (cont’d)</a:t>
            </a:r>
            <a:endParaRPr b="1">
              <a:latin typeface="Helvetica Neue"/>
              <a:ea typeface="Helvetica Neue"/>
              <a:cs typeface="Helvetica Neue"/>
              <a:sym typeface="Helvetica Neue"/>
            </a:endParaRPr>
          </a:p>
        </p:txBody>
      </p:sp>
      <p:sp>
        <p:nvSpPr>
          <p:cNvPr id="566" name="Google Shape;566;p81"/>
          <p:cNvSpPr txBox="1">
            <a:spLocks noGrp="1"/>
          </p:cNvSpPr>
          <p:nvPr>
            <p:ph type="body" idx="1"/>
          </p:nvPr>
        </p:nvSpPr>
        <p:spPr>
          <a:xfrm>
            <a:off x="626625" y="1133306"/>
            <a:ext cx="7884000" cy="34878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You can go in many different directions as you solve this, and there are plenty of things to play with along the way and after, some ideas:</a:t>
            </a:r>
            <a:endParaRPr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Imagine your Terraform code to spin up this instance needed to be reused, what are your options–make it reusable! </a:t>
            </a:r>
            <a:endParaRPr sz="1800" dirty="0">
              <a:solidFill>
                <a:srgbClr val="000000"/>
              </a:solidFill>
            </a:endParaRPr>
          </a:p>
          <a:p>
            <a:pPr marL="1028700" marR="0" lvl="2" indent="-279400" algn="l" rtl="0">
              <a:lnSpc>
                <a:spcPct val="115000"/>
              </a:lnSpc>
              <a:spcBef>
                <a:spcPts val="0"/>
              </a:spcBef>
              <a:spcAft>
                <a:spcPts val="0"/>
              </a:spcAft>
              <a:buClr>
                <a:srgbClr val="000000"/>
              </a:buClr>
              <a:buSzPts val="1800"/>
              <a:buChar char="■"/>
            </a:pPr>
            <a:r>
              <a:rPr lang="en-US" sz="1800" b="1" dirty="0">
                <a:solidFill>
                  <a:srgbClr val="000000"/>
                </a:solidFill>
                <a:latin typeface="Helvetica Neue"/>
                <a:ea typeface="Helvetica Neue"/>
                <a:cs typeface="Helvetica Neue"/>
                <a:sym typeface="Helvetica Neue"/>
              </a:rPr>
              <a:t>Hints</a:t>
            </a:r>
            <a:r>
              <a:rPr lang="en-US" sz="1800" dirty="0">
                <a:solidFill>
                  <a:srgbClr val="000000"/>
                </a:solidFill>
              </a:rPr>
              <a:t>: workspaces, package as a module</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Pretend that some other automation needed the public IP from the created instance, how would you do this?</a:t>
            </a:r>
            <a:endParaRPr sz="1800" dirty="0">
              <a:solidFill>
                <a:srgbClr val="000000"/>
              </a:solidFill>
            </a:endParaRPr>
          </a:p>
          <a:p>
            <a:pPr marL="1028700" marR="0" lvl="2" indent="-279400" algn="l" rtl="0">
              <a:lnSpc>
                <a:spcPct val="115000"/>
              </a:lnSpc>
              <a:spcBef>
                <a:spcPts val="0"/>
              </a:spcBef>
              <a:spcAft>
                <a:spcPts val="0"/>
              </a:spcAft>
              <a:buClr>
                <a:srgbClr val="000000"/>
              </a:buClr>
              <a:buSzPts val="1800"/>
              <a:buChar char="■"/>
            </a:pPr>
            <a:r>
              <a:rPr lang="en-US" sz="1800" b="1" dirty="0">
                <a:solidFill>
                  <a:srgbClr val="000000"/>
                </a:solidFill>
                <a:latin typeface="Helvetica Neue"/>
                <a:ea typeface="Helvetica Neue"/>
                <a:cs typeface="Helvetica Neue"/>
                <a:sym typeface="Helvetica Neue"/>
              </a:rPr>
              <a:t>Hints</a:t>
            </a:r>
            <a:r>
              <a:rPr lang="en-US" sz="1800" dirty="0">
                <a:solidFill>
                  <a:srgbClr val="000000"/>
                </a:solidFill>
              </a:rPr>
              <a:t>: outputs, and play with wrapping Terraform commands in a parent script (e.g., bash or Python)</a:t>
            </a:r>
            <a:endParaRPr sz="1800" dirty="0">
              <a:solidFill>
                <a:srgbClr val="000000"/>
              </a:solidFill>
            </a:endParaRPr>
          </a:p>
          <a:p>
            <a:pPr marL="685800" lvl="1" indent="-279400" algn="l" rtl="0">
              <a:lnSpc>
                <a:spcPct val="115000"/>
              </a:lnSpc>
              <a:spcBef>
                <a:spcPts val="0"/>
              </a:spcBef>
              <a:spcAft>
                <a:spcPts val="0"/>
              </a:spcAft>
              <a:buClr>
                <a:srgbClr val="000000"/>
              </a:buClr>
              <a:buSzPts val="1800"/>
              <a:buChar char="○"/>
            </a:pPr>
            <a:r>
              <a:rPr lang="en-US" sz="1800" dirty="0">
                <a:solidFill>
                  <a:schemeClr val="dk1"/>
                </a:solidFill>
              </a:rPr>
              <a:t>...And finally, ANYTHING else you’d like to start learning more about, </a:t>
            </a:r>
            <a:r>
              <a:rPr lang="en-US" sz="1800" b="1" dirty="0">
                <a:solidFill>
                  <a:schemeClr val="dk1"/>
                </a:solidFill>
                <a:latin typeface="Consolas"/>
                <a:ea typeface="Consolas"/>
                <a:cs typeface="Consolas"/>
                <a:sym typeface="Consolas"/>
              </a:rPr>
              <a:t>terraform graph</a:t>
            </a:r>
            <a:r>
              <a:rPr lang="en-US" sz="1800" dirty="0">
                <a:solidFill>
                  <a:schemeClr val="dk1"/>
                </a:solidFill>
              </a:rPr>
              <a:t> maybe?</a:t>
            </a:r>
            <a:endParaRPr sz="1800" dirty="0">
              <a:solidFill>
                <a:srgbClr val="000000"/>
              </a:solidFill>
            </a:endParaRPr>
          </a:p>
          <a:p>
            <a:pPr marL="685800" marR="0" lvl="0" indent="0" algn="l" rtl="0">
              <a:lnSpc>
                <a:spcPct val="115000"/>
              </a:lnSpc>
              <a:spcBef>
                <a:spcPts val="0"/>
              </a:spcBef>
              <a:spcAft>
                <a:spcPts val="0"/>
              </a:spcAft>
              <a:buNone/>
            </a:pPr>
            <a:endParaRPr dirty="0">
              <a:solidFill>
                <a:srgbClr val="000000"/>
              </a:solidFill>
            </a:endParaRPr>
          </a:p>
          <a:p>
            <a:pPr marL="0" marR="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p:txBody>
      </p:sp>
      <p:sp>
        <p:nvSpPr>
          <p:cNvPr id="567" name="Google Shape;567;p8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2"/>
          <p:cNvSpPr txBox="1"/>
          <p:nvPr/>
        </p:nvSpPr>
        <p:spPr>
          <a:xfrm>
            <a:off x="646838" y="358481"/>
            <a:ext cx="6935700" cy="762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4500" b="1">
                <a:solidFill>
                  <a:srgbClr val="F17E3A"/>
                </a:solidFill>
                <a:latin typeface="Calibri"/>
                <a:ea typeface="Calibri"/>
                <a:cs typeface="Calibri"/>
                <a:sym typeface="Calibri"/>
              </a:rPr>
              <a:t>Introduction to Terraform</a:t>
            </a:r>
            <a:endParaRPr sz="1100"/>
          </a:p>
        </p:txBody>
      </p:sp>
      <p:sp>
        <p:nvSpPr>
          <p:cNvPr id="573" name="Google Shape;573;p82"/>
          <p:cNvSpPr txBox="1"/>
          <p:nvPr/>
        </p:nvSpPr>
        <p:spPr>
          <a:xfrm>
            <a:off x="704495" y="3771900"/>
            <a:ext cx="4119600" cy="4845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700">
                <a:solidFill>
                  <a:schemeClr val="dk1"/>
                </a:solidFill>
                <a:latin typeface="Calibri"/>
                <a:ea typeface="Calibri"/>
                <a:cs typeface="Calibri"/>
                <a:sym typeface="Calibri"/>
              </a:rPr>
              <a:t>Welcome to Day 2!</a:t>
            </a:r>
            <a:endParaRPr sz="27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a:spLocks noGrp="1"/>
          </p:cNvSpPr>
          <p:nvPr>
            <p:ph type="title"/>
          </p:nvPr>
        </p:nvSpPr>
        <p:spPr>
          <a:xfrm>
            <a:off x="714373" y="243000"/>
            <a:ext cx="8424000" cy="681075"/>
          </a:xfrm>
          <a:prstGeom prst="rect">
            <a:avLst/>
          </a:prstGeom>
          <a:noFill/>
          <a:ln>
            <a:noFill/>
          </a:ln>
        </p:spPr>
        <p:txBody>
          <a:bodyPr spcFirstLastPara="1" wrap="square" lIns="68569" tIns="34275" rIns="68569" bIns="34275" anchor="ctr" anchorCtr="0">
            <a:noAutofit/>
          </a:bodyPr>
          <a:lstStyle/>
          <a:p>
            <a:pPr>
              <a:buSzPts val="3200"/>
            </a:pPr>
            <a:r>
              <a:rPr lang="en-US" b="1">
                <a:latin typeface="Helvetica Neue"/>
                <a:ea typeface="Helvetica Neue"/>
                <a:cs typeface="Helvetica Neue"/>
                <a:sym typeface="Helvetica Neue"/>
              </a:rPr>
              <a:t>Virtual Training Expectations for You</a:t>
            </a:r>
            <a:endParaRPr b="1">
              <a:latin typeface="Helvetica Neue"/>
              <a:ea typeface="Helvetica Neue"/>
              <a:cs typeface="Helvetica Neue"/>
              <a:sym typeface="Helvetica Neue"/>
            </a:endParaRPr>
          </a:p>
        </p:txBody>
      </p:sp>
      <p:sp>
        <p:nvSpPr>
          <p:cNvPr id="138" name="Google Shape;138;p6"/>
          <p:cNvSpPr txBox="1">
            <a:spLocks noGrp="1"/>
          </p:cNvSpPr>
          <p:nvPr>
            <p:ph type="sldNum" idx="12"/>
          </p:nvPr>
        </p:nvSpPr>
        <p:spPr>
          <a:xfrm>
            <a:off x="8504999" y="4902993"/>
            <a:ext cx="625500" cy="223875"/>
          </a:xfrm>
          <a:prstGeom prst="rect">
            <a:avLst/>
          </a:prstGeom>
          <a:noFill/>
          <a:ln>
            <a:noFill/>
          </a:ln>
        </p:spPr>
        <p:txBody>
          <a:bodyPr spcFirstLastPara="1" wrap="square" lIns="68569" tIns="34275" rIns="68569" bIns="34275" anchor="ctr" anchorCtr="0">
            <a:noAutofit/>
          </a:bodyPr>
          <a:lstStyle/>
          <a:p>
            <a:pPr>
              <a:buSzPts val="1600"/>
            </a:pPr>
            <a:fld id="{00000000-1234-1234-1234-123412341234}" type="slidenum">
              <a:rPr lang="en-US"/>
              <a:pPr>
                <a:buSzPts val="1600"/>
              </a:pPr>
              <a:t>7</a:t>
            </a:fld>
            <a:endParaRPr/>
          </a:p>
        </p:txBody>
      </p:sp>
      <p:pic>
        <p:nvPicPr>
          <p:cNvPr id="139" name="Google Shape;139;p6"/>
          <p:cNvPicPr preferRelativeResize="0"/>
          <p:nvPr/>
        </p:nvPicPr>
        <p:blipFill rotWithShape="1">
          <a:blip r:embed="rId3">
            <a:alphaModFix/>
          </a:blip>
          <a:srcRect/>
          <a:stretch/>
        </p:blipFill>
        <p:spPr>
          <a:xfrm>
            <a:off x="578382" y="1493851"/>
            <a:ext cx="3334498" cy="2155781"/>
          </a:xfrm>
          <a:prstGeom prst="rect">
            <a:avLst/>
          </a:prstGeom>
          <a:noFill/>
          <a:ln>
            <a:noFill/>
          </a:ln>
        </p:spPr>
      </p:pic>
      <p:pic>
        <p:nvPicPr>
          <p:cNvPr id="140" name="Google Shape;140;p6"/>
          <p:cNvPicPr preferRelativeResize="0"/>
          <p:nvPr/>
        </p:nvPicPr>
        <p:blipFill rotWithShape="1">
          <a:blip r:embed="rId4">
            <a:alphaModFix/>
          </a:blip>
          <a:srcRect/>
          <a:stretch/>
        </p:blipFill>
        <p:spPr>
          <a:xfrm>
            <a:off x="4247325" y="1651105"/>
            <a:ext cx="2020060" cy="1841288"/>
          </a:xfrm>
          <a:prstGeom prst="rect">
            <a:avLst/>
          </a:prstGeom>
          <a:noFill/>
          <a:ln>
            <a:noFill/>
          </a:ln>
        </p:spPr>
      </p:pic>
      <p:pic>
        <p:nvPicPr>
          <p:cNvPr id="141" name="Google Shape;141;p6"/>
          <p:cNvPicPr preferRelativeResize="0"/>
          <p:nvPr/>
        </p:nvPicPr>
        <p:blipFill rotWithShape="1">
          <a:blip r:embed="rId5">
            <a:alphaModFix/>
          </a:blip>
          <a:srcRect/>
          <a:stretch/>
        </p:blipFill>
        <p:spPr>
          <a:xfrm>
            <a:off x="6496557" y="1651106"/>
            <a:ext cx="1919686" cy="1841288"/>
          </a:xfrm>
          <a:prstGeom prst="rect">
            <a:avLst/>
          </a:prstGeom>
          <a:noFill/>
          <a:ln>
            <a:noFill/>
          </a:ln>
        </p:spPr>
      </p:pic>
      <p:sp>
        <p:nvSpPr>
          <p:cNvPr id="142" name="Google Shape;142;p6"/>
          <p:cNvSpPr txBox="1"/>
          <p:nvPr/>
        </p:nvSpPr>
        <p:spPr>
          <a:xfrm>
            <a:off x="6550528" y="3789880"/>
            <a:ext cx="1811741" cy="727031"/>
          </a:xfrm>
          <a:prstGeom prst="rect">
            <a:avLst/>
          </a:prstGeom>
          <a:noFill/>
          <a:ln>
            <a:noFill/>
          </a:ln>
        </p:spPr>
        <p:txBody>
          <a:bodyPr spcFirstLastPara="1" wrap="square" lIns="68569" tIns="68569" rIns="68569" bIns="68569" anchor="t" anchorCtr="0">
            <a:noAutofit/>
          </a:bodyPr>
          <a:lstStyle/>
          <a:p>
            <a:pPr algn="ctr">
              <a:buSzPts val="2400"/>
            </a:pPr>
            <a:r>
              <a:rPr lang="en-US" sz="1800" dirty="0">
                <a:latin typeface="Helvetica Neue Light"/>
                <a:ea typeface="Helvetica Neue Light"/>
                <a:cs typeface="Helvetica Neue Light"/>
                <a:sym typeface="Helvetica Neue Light"/>
              </a:rPr>
              <a:t>Use chat or </a:t>
            </a:r>
          </a:p>
          <a:p>
            <a:pPr algn="ctr">
              <a:buSzPts val="2400"/>
            </a:pPr>
            <a:r>
              <a:rPr lang="en-US" sz="1800" dirty="0">
                <a:latin typeface="Helvetica Neue Light"/>
                <a:ea typeface="Helvetica Neue Light"/>
                <a:cs typeface="Helvetica Neue Light"/>
                <a:sym typeface="Helvetica Neue Light"/>
              </a:rPr>
              <a:t>raise hand</a:t>
            </a:r>
            <a:endParaRPr sz="1800" dirty="0">
              <a:latin typeface="Helvetica Neue Light"/>
              <a:ea typeface="Helvetica Neue Light"/>
              <a:cs typeface="Helvetica Neue Light"/>
              <a:sym typeface="Helvetica Neue Light"/>
            </a:endParaRPr>
          </a:p>
        </p:txBody>
      </p:sp>
      <p:sp>
        <p:nvSpPr>
          <p:cNvPr id="8" name="Google Shape;142;p6">
            <a:extLst>
              <a:ext uri="{FF2B5EF4-FFF2-40B4-BE49-F238E27FC236}">
                <a16:creationId xmlns:a16="http://schemas.microsoft.com/office/drawing/2014/main" id="{D8539875-B072-45DB-9442-AB7ACAA1F6F7}"/>
              </a:ext>
            </a:extLst>
          </p:cNvPr>
          <p:cNvSpPr txBox="1"/>
          <p:nvPr/>
        </p:nvSpPr>
        <p:spPr>
          <a:xfrm>
            <a:off x="1235600" y="3873270"/>
            <a:ext cx="2020060" cy="560250"/>
          </a:xfrm>
          <a:prstGeom prst="rect">
            <a:avLst/>
          </a:prstGeom>
          <a:noFill/>
          <a:ln>
            <a:noFill/>
          </a:ln>
        </p:spPr>
        <p:txBody>
          <a:bodyPr spcFirstLastPara="1" wrap="square" lIns="68569" tIns="68569" rIns="68569" bIns="68569" anchor="t" anchorCtr="0">
            <a:noAutofit/>
          </a:bodyPr>
          <a:lstStyle/>
          <a:p>
            <a:pPr algn="ctr">
              <a:buSzPts val="2400"/>
            </a:pPr>
            <a:r>
              <a:rPr lang="en-US" sz="1800" dirty="0">
                <a:latin typeface="Helvetica Neue Light"/>
                <a:ea typeface="Helvetica Neue Light"/>
                <a:cs typeface="Helvetica Neue Light"/>
                <a:sym typeface="Helvetica Neue Light"/>
              </a:rPr>
              <a:t>Arrive on time</a:t>
            </a:r>
          </a:p>
        </p:txBody>
      </p:sp>
      <p:sp>
        <p:nvSpPr>
          <p:cNvPr id="9" name="Google Shape;142;p6">
            <a:extLst>
              <a:ext uri="{FF2B5EF4-FFF2-40B4-BE49-F238E27FC236}">
                <a16:creationId xmlns:a16="http://schemas.microsoft.com/office/drawing/2014/main" id="{77F5AC7C-1A24-4296-8E24-A0807FC2D2F6}"/>
              </a:ext>
            </a:extLst>
          </p:cNvPr>
          <p:cNvSpPr txBox="1"/>
          <p:nvPr/>
        </p:nvSpPr>
        <p:spPr>
          <a:xfrm>
            <a:off x="4247325" y="3789880"/>
            <a:ext cx="2020060" cy="560250"/>
          </a:xfrm>
          <a:prstGeom prst="rect">
            <a:avLst/>
          </a:prstGeom>
          <a:noFill/>
          <a:ln>
            <a:noFill/>
          </a:ln>
        </p:spPr>
        <p:txBody>
          <a:bodyPr spcFirstLastPara="1" wrap="square" lIns="68569" tIns="68569" rIns="68569" bIns="68569" anchor="t" anchorCtr="0">
            <a:noAutofit/>
          </a:bodyPr>
          <a:lstStyle/>
          <a:p>
            <a:pPr lvl="0" algn="ctr">
              <a:buSzPts val="2400"/>
            </a:pPr>
            <a:r>
              <a:rPr lang="en-US" sz="1800" dirty="0">
                <a:latin typeface="Helvetica Neue Light"/>
                <a:ea typeface="Helvetica Neue Light"/>
                <a:cs typeface="Helvetica Neue Light"/>
                <a:sym typeface="Helvetica Neue Light"/>
              </a:rPr>
              <a:t>Mute unless</a:t>
            </a:r>
          </a:p>
          <a:p>
            <a:pPr lvl="0" algn="ctr">
              <a:buSzPts val="2400"/>
            </a:pPr>
            <a:r>
              <a:rPr lang="en-US" sz="1800" dirty="0">
                <a:latin typeface="Helvetica Neue Light"/>
                <a:ea typeface="Helvetica Neue Light"/>
                <a:cs typeface="Helvetica Neue Light"/>
                <a:sym typeface="Helvetica Neue Light"/>
              </a:rPr>
              <a:t>speaking</a:t>
            </a:r>
            <a:endParaRPr sz="1800" dirty="0">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Day 1 Recap and Review</a:t>
            </a:r>
            <a:endParaRPr b="1">
              <a:latin typeface="Helvetica Neue"/>
              <a:ea typeface="Helvetica Neue"/>
              <a:cs typeface="Helvetica Neue"/>
              <a:sym typeface="Helvetica Neue"/>
            </a:endParaRPr>
          </a:p>
        </p:txBody>
      </p:sp>
      <p:sp>
        <p:nvSpPr>
          <p:cNvPr id="579" name="Google Shape;579;p83"/>
          <p:cNvSpPr txBox="1">
            <a:spLocks noGrp="1"/>
          </p:cNvSpPr>
          <p:nvPr>
            <p:ph type="body" idx="1"/>
          </p:nvPr>
        </p:nvSpPr>
        <p:spPr>
          <a:xfrm>
            <a:off x="630000" y="1438322"/>
            <a:ext cx="7884000" cy="2904900"/>
          </a:xfrm>
          <a:prstGeom prst="rect">
            <a:avLst/>
          </a:prstGeom>
          <a:noFill/>
          <a:ln>
            <a:noFill/>
          </a:ln>
        </p:spPr>
        <p:txBody>
          <a:bodyPr spcFirstLastPara="1" wrap="square" lIns="0" tIns="35100" rIns="68575" bIns="34275" anchor="t" anchorCtr="0">
            <a:noAutofit/>
          </a:bodyPr>
          <a:lstStyle/>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Let’s discuss some takeaways from yesterday</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What questions do you have after sleeping on it?</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Corrections, omissions</a:t>
            </a:r>
            <a:endParaRPr sz="2000">
              <a:solidFill>
                <a:srgbClr val="000000"/>
              </a:solidFill>
            </a:endParaRPr>
          </a:p>
          <a:p>
            <a:pPr marL="0" marR="0" lvl="0" indent="0" algn="l" rtl="0">
              <a:lnSpc>
                <a:spcPct val="90000"/>
              </a:lnSpc>
              <a:spcBef>
                <a:spcPts val="0"/>
              </a:spcBef>
              <a:spcAft>
                <a:spcPts val="0"/>
              </a:spcAft>
              <a:buNone/>
            </a:pPr>
            <a:endParaRPr sz="2000">
              <a:solidFill>
                <a:srgbClr val="000000"/>
              </a:solidFill>
            </a:endParaRPr>
          </a:p>
          <a:p>
            <a:pPr marL="342900" marR="0" lvl="0" indent="-292100" algn="l" rtl="0">
              <a:lnSpc>
                <a:spcPct val="90000"/>
              </a:lnSpc>
              <a:spcBef>
                <a:spcPts val="0"/>
              </a:spcBef>
              <a:spcAft>
                <a:spcPts val="0"/>
              </a:spcAft>
              <a:buClr>
                <a:srgbClr val="000000"/>
              </a:buClr>
              <a:buSzPts val="2000"/>
              <a:buChar char="●"/>
            </a:pPr>
            <a:r>
              <a:rPr lang="en-US" sz="2000">
                <a:solidFill>
                  <a:srgbClr val="000000"/>
                </a:solidFill>
              </a:rPr>
              <a:t>OK, let’s get into it</a:t>
            </a:r>
            <a:endParaRPr sz="2000">
              <a:solidFill>
                <a:srgbClr val="000000"/>
              </a:solidFill>
            </a:endParaRPr>
          </a:p>
        </p:txBody>
      </p:sp>
      <p:sp>
        <p:nvSpPr>
          <p:cNvPr id="580" name="Google Shape;580;p8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Error Handling and Debugging</a:t>
            </a:r>
            <a:endParaRPr b="1">
              <a:latin typeface="Helvetica Neue"/>
              <a:ea typeface="Helvetica Neue"/>
              <a:cs typeface="Helvetica Neue"/>
              <a:sym typeface="Helvetica Neue"/>
            </a:endParaRPr>
          </a:p>
        </p:txBody>
      </p:sp>
      <p:sp>
        <p:nvSpPr>
          <p:cNvPr id="586" name="Google Shape;586;p84"/>
          <p:cNvSpPr txBox="1">
            <a:spLocks noGrp="1"/>
          </p:cNvSpPr>
          <p:nvPr>
            <p:ph type="body" idx="1"/>
          </p:nvPr>
        </p:nvSpPr>
        <p:spPr>
          <a:xfrm>
            <a:off x="630000" y="1257786"/>
            <a:ext cx="7884000" cy="30306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a:solidFill>
                  <a:srgbClr val="000000"/>
                </a:solidFill>
              </a:rPr>
              <a:t>Most errors fall into one of four types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Process Errors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Syntax Errors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Validation Errors</a:t>
            </a:r>
            <a:endParaRPr sz="200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a:solidFill>
                  <a:srgbClr val="000000"/>
                </a:solidFill>
              </a:rPr>
              <a:t>Passthrough Errors</a:t>
            </a:r>
            <a:endParaRPr sz="2000">
              <a:solidFill>
                <a:srgbClr val="000000"/>
              </a:solidFill>
            </a:endParaRPr>
          </a:p>
          <a:p>
            <a:pPr marL="0" marR="0" lvl="0" indent="0" algn="l" rtl="0">
              <a:lnSpc>
                <a:spcPct val="115000"/>
              </a:lnSpc>
              <a:spcBef>
                <a:spcPts val="0"/>
              </a:spcBef>
              <a:spcAft>
                <a:spcPts val="0"/>
              </a:spcAft>
              <a:buNone/>
            </a:pPr>
            <a:endParaRPr sz="2000">
              <a:solidFill>
                <a:srgbClr val="000000"/>
              </a:solidFill>
            </a:endParaRPr>
          </a:p>
        </p:txBody>
      </p:sp>
      <p:sp>
        <p:nvSpPr>
          <p:cNvPr id="587" name="Google Shape;587;p8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Process Errors</a:t>
            </a:r>
            <a:endParaRPr b="1">
              <a:latin typeface="Helvetica Neue"/>
              <a:ea typeface="Helvetica Neue"/>
              <a:cs typeface="Helvetica Neue"/>
              <a:sym typeface="Helvetica Neue"/>
            </a:endParaRPr>
          </a:p>
        </p:txBody>
      </p:sp>
      <p:sp>
        <p:nvSpPr>
          <p:cNvPr id="593" name="Google Shape;593;p85"/>
          <p:cNvSpPr txBox="1">
            <a:spLocks noGrp="1"/>
          </p:cNvSpPr>
          <p:nvPr>
            <p:ph type="body" idx="1"/>
          </p:nvPr>
        </p:nvSpPr>
        <p:spPr>
          <a:xfrm>
            <a:off x="630000" y="1395975"/>
            <a:ext cx="7884000" cy="28791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Errors due to process not being followed</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e.g.,</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Running </a:t>
            </a:r>
            <a:r>
              <a:rPr lang="en-US" sz="2000" b="1" dirty="0">
                <a:solidFill>
                  <a:srgbClr val="000000"/>
                </a:solidFill>
                <a:latin typeface="Consolas"/>
                <a:ea typeface="Consolas"/>
                <a:cs typeface="Consolas"/>
                <a:sym typeface="Consolas"/>
              </a:rPr>
              <a:t>apply</a:t>
            </a:r>
            <a:r>
              <a:rPr lang="en-US" sz="2000" dirty="0">
                <a:solidFill>
                  <a:srgbClr val="000000"/>
                </a:solidFill>
              </a:rPr>
              <a:t> before </a:t>
            </a:r>
            <a:r>
              <a:rPr lang="en-US" sz="2000" b="1" dirty="0" err="1">
                <a:solidFill>
                  <a:srgbClr val="000000"/>
                </a:solidFill>
                <a:latin typeface="Consolas"/>
                <a:ea typeface="Consolas"/>
                <a:cs typeface="Consolas"/>
                <a:sym typeface="Consolas"/>
              </a:rPr>
              <a:t>init</a:t>
            </a:r>
            <a:endParaRPr sz="2000" b="1" dirty="0">
              <a:solidFill>
                <a:srgbClr val="000000"/>
              </a:solidFill>
              <a:latin typeface="Consolas"/>
              <a:ea typeface="Consolas"/>
              <a:cs typeface="Consolas"/>
              <a:sym typeface="Consolas"/>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Variables not fully populated</a:t>
            </a:r>
            <a:endParaRPr sz="2000" dirty="0">
              <a:solidFill>
                <a:srgbClr val="000000"/>
              </a:solidFill>
            </a:endParaRPr>
          </a:p>
        </p:txBody>
      </p:sp>
      <p:sp>
        <p:nvSpPr>
          <p:cNvPr id="594" name="Google Shape;594;p8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3">
                                            <p:txEl>
                                              <p:pRg st="0" end="0"/>
                                            </p:txEl>
                                          </p:spTgt>
                                        </p:tgtEl>
                                        <p:attrNameLst>
                                          <p:attrName>style.visibility</p:attrName>
                                        </p:attrNameLst>
                                      </p:cBhvr>
                                      <p:to>
                                        <p:strVal val="visible"/>
                                      </p:to>
                                    </p:set>
                                    <p:animEffect transition="in" filter="fade">
                                      <p:cBhvr>
                                        <p:cTn id="7" dur="1000"/>
                                        <p:tgtEl>
                                          <p:spTgt spid="5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3">
                                            <p:txEl>
                                              <p:pRg st="2" end="2"/>
                                            </p:txEl>
                                          </p:spTgt>
                                        </p:tgtEl>
                                        <p:attrNameLst>
                                          <p:attrName>style.visibility</p:attrName>
                                        </p:attrNameLst>
                                      </p:cBhvr>
                                      <p:to>
                                        <p:strVal val="visible"/>
                                      </p:to>
                                    </p:set>
                                    <p:animEffect transition="in" filter="fade">
                                      <p:cBhvr>
                                        <p:cTn id="12" dur="1000"/>
                                        <p:tgtEl>
                                          <p:spTgt spid="59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3">
                                            <p:txEl>
                                              <p:pRg st="3" end="3"/>
                                            </p:txEl>
                                          </p:spTgt>
                                        </p:tgtEl>
                                        <p:attrNameLst>
                                          <p:attrName>style.visibility</p:attrName>
                                        </p:attrNameLst>
                                      </p:cBhvr>
                                      <p:to>
                                        <p:strVal val="visible"/>
                                      </p:to>
                                    </p:set>
                                    <p:animEffect transition="in" filter="fade">
                                      <p:cBhvr>
                                        <p:cTn id="17" dur="1000"/>
                                        <p:tgtEl>
                                          <p:spTgt spid="59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3">
                                            <p:txEl>
                                              <p:pRg st="4" end="4"/>
                                            </p:txEl>
                                          </p:spTgt>
                                        </p:tgtEl>
                                        <p:attrNameLst>
                                          <p:attrName>style.visibility</p:attrName>
                                        </p:attrNameLst>
                                      </p:cBhvr>
                                      <p:to>
                                        <p:strVal val="visible"/>
                                      </p:to>
                                    </p:set>
                                    <p:animEffect transition="in" filter="fade">
                                      <p:cBhvr>
                                        <p:cTn id="22" dur="1000"/>
                                        <p:tgtEl>
                                          <p:spTgt spid="5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Syntax Errors</a:t>
            </a:r>
            <a:endParaRPr b="1">
              <a:latin typeface="Helvetica Neue"/>
              <a:ea typeface="Helvetica Neue"/>
              <a:cs typeface="Helvetica Neue"/>
              <a:sym typeface="Helvetica Neue"/>
            </a:endParaRPr>
          </a:p>
        </p:txBody>
      </p:sp>
      <p:sp>
        <p:nvSpPr>
          <p:cNvPr id="600" name="Google Shape;600;p86"/>
          <p:cNvSpPr txBox="1">
            <a:spLocks noGrp="1"/>
          </p:cNvSpPr>
          <p:nvPr>
            <p:ph type="body" idx="1"/>
          </p:nvPr>
        </p:nvSpPr>
        <p:spPr>
          <a:xfrm>
            <a:off x="626625" y="1742269"/>
            <a:ext cx="7884000" cy="28791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Caused by an error in syntax, e.g.,</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HCL codebase syntax or parameter errors</a:t>
            </a:r>
            <a:endParaRPr sz="2000" dirty="0">
              <a:solidFill>
                <a:srgbClr val="000000"/>
              </a:solidFill>
            </a:endParaRPr>
          </a:p>
          <a:p>
            <a:pPr marL="685800" marR="0" lvl="0" indent="0" algn="l" rtl="0">
              <a:lnSpc>
                <a:spcPct val="115000"/>
              </a:lnSpc>
              <a:spcBef>
                <a:spcPts val="0"/>
              </a:spcBef>
              <a:spcAft>
                <a:spcPts val="0"/>
              </a:spcAft>
              <a:buNone/>
            </a:pP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Incorrect usage of built in functions</a:t>
            </a:r>
            <a:endParaRPr sz="2000" dirty="0">
              <a:solidFill>
                <a:srgbClr val="000000"/>
              </a:solidFill>
            </a:endParaRPr>
          </a:p>
          <a:p>
            <a:pPr marL="685800" marR="0" lvl="0" indent="0" algn="l" rtl="0">
              <a:lnSpc>
                <a:spcPct val="115000"/>
              </a:lnSpc>
              <a:spcBef>
                <a:spcPts val="0"/>
              </a:spcBef>
              <a:spcAft>
                <a:spcPts val="0"/>
              </a:spcAft>
              <a:buNone/>
            </a:pP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Type errors</a:t>
            </a:r>
            <a:endParaRPr sz="2000" dirty="0">
              <a:solidFill>
                <a:srgbClr val="000000"/>
              </a:solidFill>
            </a:endParaRPr>
          </a:p>
        </p:txBody>
      </p:sp>
      <p:sp>
        <p:nvSpPr>
          <p:cNvPr id="601" name="Google Shape;601;p8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8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Validation Errors</a:t>
            </a:r>
            <a:endParaRPr b="1">
              <a:latin typeface="Helvetica Neue"/>
              <a:ea typeface="Helvetica Neue"/>
              <a:cs typeface="Helvetica Neue"/>
              <a:sym typeface="Helvetica Neue"/>
            </a:endParaRPr>
          </a:p>
        </p:txBody>
      </p:sp>
      <p:sp>
        <p:nvSpPr>
          <p:cNvPr id="607" name="Google Shape;607;p87"/>
          <p:cNvSpPr txBox="1">
            <a:spLocks noGrp="1"/>
          </p:cNvSpPr>
          <p:nvPr>
            <p:ph type="body" idx="1"/>
          </p:nvPr>
        </p:nvSpPr>
        <p:spPr>
          <a:xfrm>
            <a:off x="630000" y="1816462"/>
            <a:ext cx="7884000" cy="25383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Preliminary validation built into provider occurring before plan</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Usually more detailed</a:t>
            </a:r>
            <a:endParaRPr sz="2000" dirty="0">
              <a:solidFill>
                <a:srgbClr val="000000"/>
              </a:solidFill>
            </a:endParaRPr>
          </a:p>
        </p:txBody>
      </p:sp>
      <p:sp>
        <p:nvSpPr>
          <p:cNvPr id="608" name="Google Shape;608;p8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sz="2000"/>
              <a:t>74</a:t>
            </a:fld>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Provider Errors / Passthrough</a:t>
            </a:r>
            <a:endParaRPr b="1">
              <a:latin typeface="Helvetica Neue"/>
              <a:ea typeface="Helvetica Neue"/>
              <a:cs typeface="Helvetica Neue"/>
              <a:sym typeface="Helvetica Neue"/>
            </a:endParaRPr>
          </a:p>
        </p:txBody>
      </p:sp>
      <p:sp>
        <p:nvSpPr>
          <p:cNvPr id="614" name="Google Shape;614;p88"/>
          <p:cNvSpPr txBox="1">
            <a:spLocks noGrp="1"/>
          </p:cNvSpPr>
          <p:nvPr>
            <p:ph type="body" idx="1"/>
          </p:nvPr>
        </p:nvSpPr>
        <p:spPr>
          <a:xfrm>
            <a:off x="630000" y="1571344"/>
            <a:ext cx="7884000" cy="28791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Errors received from provider or third party API while in process of refresh, plan, apply, etc.</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Usually most difficult to troubleshoot</a:t>
            </a:r>
            <a:endParaRPr sz="2000" dirty="0">
              <a:solidFill>
                <a:srgbClr val="000000"/>
              </a:solidFill>
            </a:endParaRPr>
          </a:p>
          <a:p>
            <a:pPr marL="342900" marR="0" lvl="0" indent="0" algn="l" rtl="0">
              <a:lnSpc>
                <a:spcPct val="115000"/>
              </a:lnSpc>
              <a:spcBef>
                <a:spcPts val="0"/>
              </a:spcBef>
              <a:spcAft>
                <a:spcPts val="0"/>
              </a:spcAft>
              <a:buNone/>
            </a:pP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Requires knowledge of provider’s tech (e.g., AWS)</a:t>
            </a:r>
            <a:endParaRPr sz="2000" dirty="0">
              <a:solidFill>
                <a:srgbClr val="000000"/>
              </a:solidFill>
            </a:endParaRPr>
          </a:p>
        </p:txBody>
      </p:sp>
      <p:sp>
        <p:nvSpPr>
          <p:cNvPr id="615" name="Google Shape;615;p8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Commands</a:t>
            </a:r>
            <a:endParaRPr b="1">
              <a:latin typeface="Helvetica Neue"/>
              <a:ea typeface="Helvetica Neue"/>
              <a:cs typeface="Helvetica Neue"/>
              <a:sym typeface="Helvetica Neue"/>
            </a:endParaRPr>
          </a:p>
        </p:txBody>
      </p:sp>
      <p:sp>
        <p:nvSpPr>
          <p:cNvPr id="621" name="Google Shape;621;p89"/>
          <p:cNvSpPr txBox="1">
            <a:spLocks noGrp="1"/>
          </p:cNvSpPr>
          <p:nvPr>
            <p:ph type="body" idx="1"/>
          </p:nvPr>
        </p:nvSpPr>
        <p:spPr>
          <a:xfrm>
            <a:off x="626625" y="1057313"/>
            <a:ext cx="7884000" cy="35640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dirty="0">
                <a:solidFill>
                  <a:srgbClr val="000000"/>
                </a:solidFill>
                <a:latin typeface="Consolas"/>
                <a:ea typeface="Consolas"/>
                <a:cs typeface="Consolas"/>
                <a:sym typeface="Consolas"/>
              </a:rPr>
              <a:t>terraform validate</a:t>
            </a:r>
          </a:p>
          <a:p>
            <a:pPr marL="342900" marR="0" lvl="0" indent="-279400" algn="l" rtl="0">
              <a:lnSpc>
                <a:spcPct val="115000"/>
              </a:lnSpc>
              <a:spcBef>
                <a:spcPts val="0"/>
              </a:spcBef>
              <a:spcAft>
                <a:spcPts val="0"/>
              </a:spcAft>
              <a:buClr>
                <a:srgbClr val="000000"/>
              </a:buClr>
              <a:buSzPts val="1800"/>
              <a:buFont typeface="Consolas"/>
              <a:buChar char="●"/>
            </a:pPr>
            <a:endParaRPr b="1" dirty="0">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Performs a syntax check on all terraform files in the directory</a:t>
            </a:r>
            <a:br>
              <a:rPr lang="en-US" sz="1800" dirty="0">
                <a:solidFill>
                  <a:srgbClr val="000000"/>
                </a:solidFill>
              </a:rPr>
            </a:b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Displays an error if any of the files doesn't validate</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endParaRPr lang="en-US"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Does </a:t>
            </a:r>
            <a:r>
              <a:rPr lang="en-US" sz="1800" i="1" dirty="0">
                <a:solidFill>
                  <a:srgbClr val="000000"/>
                </a:solidFill>
              </a:rPr>
              <a:t>NOT</a:t>
            </a:r>
            <a:r>
              <a:rPr lang="en-US" sz="1800" dirty="0">
                <a:solidFill>
                  <a:srgbClr val="000000"/>
                </a:solidFill>
              </a:rPr>
              <a:t> check formatting</a:t>
            </a:r>
            <a:endParaRPr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endParaRPr lang="en-US" sz="1800" dirty="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dirty="0">
                <a:solidFill>
                  <a:srgbClr val="000000"/>
                </a:solidFill>
              </a:rPr>
              <a:t>What does it check…?</a:t>
            </a:r>
            <a:endParaRPr sz="1800" dirty="0">
              <a:solidFill>
                <a:srgbClr val="000000"/>
              </a:solidFill>
            </a:endParaRPr>
          </a:p>
        </p:txBody>
      </p:sp>
      <p:sp>
        <p:nvSpPr>
          <p:cNvPr id="622" name="Google Shape;622;p8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Consolas"/>
                <a:ea typeface="Consolas"/>
                <a:cs typeface="Consolas"/>
                <a:sym typeface="Consolas"/>
              </a:rPr>
              <a:t>terraform validate</a:t>
            </a:r>
            <a:endParaRPr b="1">
              <a:latin typeface="Consolas"/>
              <a:ea typeface="Consolas"/>
              <a:cs typeface="Consolas"/>
              <a:sym typeface="Consolas"/>
            </a:endParaRPr>
          </a:p>
        </p:txBody>
      </p:sp>
      <p:sp>
        <p:nvSpPr>
          <p:cNvPr id="628" name="Google Shape;628;p90"/>
          <p:cNvSpPr txBox="1">
            <a:spLocks noGrp="1"/>
          </p:cNvSpPr>
          <p:nvPr>
            <p:ph type="body" idx="1"/>
          </p:nvPr>
        </p:nvSpPr>
        <p:spPr>
          <a:xfrm>
            <a:off x="626625" y="1057313"/>
            <a:ext cx="7884000" cy="35640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Invalid HCL syntax (e.g., missing quote or equal sign)</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Invalid HCL references (e.g., variable name or attribute which doesn't exist)</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Same provider declared multiple times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Same module declared multiple times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Same resource declared multiple times</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Invalid module name</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Interpolation used in places where it's unsupported (e.g., variable, </a:t>
            </a:r>
            <a:r>
              <a:rPr lang="en-US" b="1" dirty="0" err="1">
                <a:solidFill>
                  <a:srgbClr val="000000"/>
                </a:solidFill>
                <a:latin typeface="Consolas"/>
                <a:ea typeface="Consolas"/>
                <a:cs typeface="Consolas"/>
                <a:sym typeface="Consolas"/>
              </a:rPr>
              <a:t>depends_on</a:t>
            </a:r>
            <a:r>
              <a:rPr lang="en-US" dirty="0">
                <a:solidFill>
                  <a:srgbClr val="000000"/>
                </a:solidFill>
              </a:rPr>
              <a:t>, </a:t>
            </a:r>
            <a:r>
              <a:rPr lang="en-US" b="1" dirty="0" err="1">
                <a:solidFill>
                  <a:srgbClr val="000000"/>
                </a:solidFill>
                <a:latin typeface="Consolas"/>
                <a:ea typeface="Consolas"/>
                <a:cs typeface="Consolas"/>
                <a:sym typeface="Consolas"/>
              </a:rPr>
              <a:t>module.source</a:t>
            </a:r>
            <a:r>
              <a:rPr lang="en-US" dirty="0">
                <a:solidFill>
                  <a:srgbClr val="000000"/>
                </a:solidFill>
              </a:rPr>
              <a:t>, </a:t>
            </a:r>
            <a:r>
              <a:rPr lang="en-US" b="1" dirty="0">
                <a:solidFill>
                  <a:srgbClr val="000000"/>
                </a:solidFill>
                <a:latin typeface="Consolas"/>
                <a:ea typeface="Consolas"/>
                <a:cs typeface="Consolas"/>
                <a:sym typeface="Consolas"/>
              </a:rPr>
              <a:t>provider</a:t>
            </a:r>
            <a:r>
              <a:rPr lang="en-US" dirty="0">
                <a:solidFill>
                  <a:srgbClr val="000000"/>
                </a:solidFill>
              </a:rPr>
              <a:t>)</a:t>
            </a:r>
            <a:endParaRPr dirty="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dirty="0">
                <a:solidFill>
                  <a:srgbClr val="000000"/>
                </a:solidFill>
              </a:rPr>
              <a:t>Missing value for a variable (none of </a:t>
            </a:r>
            <a:r>
              <a:rPr lang="en-US" b="1" dirty="0">
                <a:solidFill>
                  <a:srgbClr val="000000"/>
                </a:solidFill>
                <a:latin typeface="Consolas"/>
                <a:ea typeface="Consolas"/>
                <a:cs typeface="Consolas"/>
                <a:sym typeface="Consolas"/>
              </a:rPr>
              <a:t>-var foo=...</a:t>
            </a:r>
            <a:r>
              <a:rPr lang="en-US" dirty="0">
                <a:solidFill>
                  <a:srgbClr val="000000"/>
                </a:solidFill>
              </a:rPr>
              <a:t> flag, </a:t>
            </a:r>
            <a:r>
              <a:rPr lang="en-US" b="1" dirty="0">
                <a:solidFill>
                  <a:srgbClr val="000000"/>
                </a:solidFill>
                <a:latin typeface="Consolas"/>
                <a:ea typeface="Consolas"/>
                <a:cs typeface="Consolas"/>
                <a:sym typeface="Consolas"/>
              </a:rPr>
              <a:t>-var-file=</a:t>
            </a:r>
            <a:r>
              <a:rPr lang="en-US" b="1" dirty="0" err="1">
                <a:solidFill>
                  <a:srgbClr val="000000"/>
                </a:solidFill>
                <a:latin typeface="Consolas"/>
                <a:ea typeface="Consolas"/>
                <a:cs typeface="Consolas"/>
                <a:sym typeface="Consolas"/>
              </a:rPr>
              <a:t>foo.vars</a:t>
            </a:r>
            <a:r>
              <a:rPr lang="en-US" dirty="0">
                <a:solidFill>
                  <a:srgbClr val="000000"/>
                </a:solidFill>
              </a:rPr>
              <a:t> flag, </a:t>
            </a:r>
            <a:r>
              <a:rPr lang="en-US" b="1" dirty="0" err="1">
                <a:solidFill>
                  <a:srgbClr val="000000"/>
                </a:solidFill>
                <a:latin typeface="Consolas"/>
                <a:ea typeface="Consolas"/>
                <a:cs typeface="Consolas"/>
                <a:sym typeface="Consolas"/>
              </a:rPr>
              <a:t>TF_VAR_foo</a:t>
            </a:r>
            <a:r>
              <a:rPr lang="en-US" dirty="0">
                <a:solidFill>
                  <a:srgbClr val="000000"/>
                </a:solidFill>
              </a:rPr>
              <a:t> environment variable, </a:t>
            </a:r>
            <a:r>
              <a:rPr lang="en-US" dirty="0" err="1">
                <a:solidFill>
                  <a:srgbClr val="000000"/>
                </a:solidFill>
              </a:rPr>
              <a:t>terraform.tfvars</a:t>
            </a:r>
            <a:r>
              <a:rPr lang="en-US" dirty="0">
                <a:solidFill>
                  <a:srgbClr val="000000"/>
                </a:solidFill>
              </a:rPr>
              <a:t>, or default value in the configuration)</a:t>
            </a:r>
            <a:endParaRPr dirty="0">
              <a:solidFill>
                <a:srgbClr val="000000"/>
              </a:solidFill>
            </a:endParaRPr>
          </a:p>
        </p:txBody>
      </p:sp>
      <p:sp>
        <p:nvSpPr>
          <p:cNvPr id="629" name="Google Shape;629;p9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a:t>
            </a:r>
            <a:r>
              <a:rPr lang="en-US" b="1">
                <a:latin typeface="Consolas"/>
                <a:ea typeface="Consolas"/>
                <a:cs typeface="Consolas"/>
                <a:sym typeface="Consolas"/>
              </a:rPr>
              <a:t>terraform fmt</a:t>
            </a:r>
            <a:endParaRPr b="1">
              <a:latin typeface="Consolas"/>
              <a:ea typeface="Consolas"/>
              <a:cs typeface="Consolas"/>
              <a:sym typeface="Consolas"/>
            </a:endParaRPr>
          </a:p>
        </p:txBody>
      </p:sp>
      <p:sp>
        <p:nvSpPr>
          <p:cNvPr id="635" name="Google Shape;635;p91"/>
          <p:cNvSpPr txBox="1">
            <a:spLocks noGrp="1"/>
          </p:cNvSpPr>
          <p:nvPr>
            <p:ph type="body" idx="1"/>
          </p:nvPr>
        </p:nvSpPr>
        <p:spPr>
          <a:xfrm>
            <a:off x="626625" y="1515019"/>
            <a:ext cx="7884000" cy="31062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Consolas"/>
              <a:buChar char="●"/>
            </a:pPr>
            <a:r>
              <a:rPr lang="en-US" sz="2000" dirty="0">
                <a:solidFill>
                  <a:srgbClr val="000000"/>
                </a:solidFill>
              </a:rPr>
              <a:t>Rewrites Terraform files in a canonical format/style</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Font typeface="Courier"/>
              <a:buChar char="●"/>
            </a:pPr>
            <a:r>
              <a:rPr lang="en-US" sz="2000" dirty="0">
                <a:solidFill>
                  <a:srgbClr val="000000"/>
                </a:solidFill>
              </a:rPr>
              <a:t>By default, scans the current directory for configuration files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Font typeface="Courier"/>
              <a:buChar char="○"/>
            </a:pPr>
            <a:r>
              <a:rPr lang="en-US" sz="2000" dirty="0">
                <a:solidFill>
                  <a:srgbClr val="000000"/>
                </a:solidFill>
              </a:rPr>
              <a:t>If the </a:t>
            </a:r>
            <a:r>
              <a:rPr lang="en-US" sz="2000" dirty="0" err="1">
                <a:solidFill>
                  <a:srgbClr val="000000"/>
                </a:solidFill>
              </a:rPr>
              <a:t>dir</a:t>
            </a:r>
            <a:r>
              <a:rPr lang="en-US" sz="2000" dirty="0">
                <a:solidFill>
                  <a:srgbClr val="000000"/>
                </a:solidFill>
              </a:rPr>
              <a:t> argument is provided then it will scan that given directory instead</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Font typeface="Courier"/>
              <a:buChar char="○"/>
            </a:pPr>
            <a:r>
              <a:rPr lang="en-US" sz="2000" dirty="0">
                <a:solidFill>
                  <a:srgbClr val="000000"/>
                </a:solidFill>
              </a:rPr>
              <a:t>If </a:t>
            </a:r>
            <a:r>
              <a:rPr lang="en-US" sz="2000" dirty="0" err="1">
                <a:solidFill>
                  <a:srgbClr val="000000"/>
                </a:solidFill>
              </a:rPr>
              <a:t>dir</a:t>
            </a:r>
            <a:r>
              <a:rPr lang="en-US" sz="2000" dirty="0">
                <a:solidFill>
                  <a:srgbClr val="000000"/>
                </a:solidFill>
              </a:rPr>
              <a:t> is a single dash (-) then </a:t>
            </a:r>
            <a:r>
              <a:rPr lang="en-US" sz="2000" b="1" dirty="0" err="1">
                <a:solidFill>
                  <a:srgbClr val="000000"/>
                </a:solidFill>
                <a:latin typeface="Consolas"/>
                <a:ea typeface="Consolas"/>
                <a:cs typeface="Consolas"/>
                <a:sym typeface="Consolas"/>
              </a:rPr>
              <a:t>fmt</a:t>
            </a:r>
            <a:r>
              <a:rPr lang="en-US" sz="2000" dirty="0">
                <a:solidFill>
                  <a:srgbClr val="000000"/>
                </a:solidFill>
              </a:rPr>
              <a:t> will read from standard input</a:t>
            </a:r>
            <a:endParaRPr sz="2000" dirty="0">
              <a:solidFill>
                <a:srgbClr val="000000"/>
              </a:solidFill>
            </a:endParaRPr>
          </a:p>
        </p:txBody>
      </p:sp>
      <p:sp>
        <p:nvSpPr>
          <p:cNvPr id="636" name="Google Shape;636;p9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a:t>
            </a:r>
            <a:r>
              <a:rPr lang="en-US" b="1">
                <a:latin typeface="Consolas"/>
                <a:ea typeface="Consolas"/>
                <a:cs typeface="Consolas"/>
                <a:sym typeface="Consolas"/>
              </a:rPr>
              <a:t>terraform graph</a:t>
            </a:r>
            <a:endParaRPr b="1">
              <a:latin typeface="Consolas"/>
              <a:ea typeface="Consolas"/>
              <a:cs typeface="Consolas"/>
              <a:sym typeface="Consolas"/>
            </a:endParaRPr>
          </a:p>
        </p:txBody>
      </p:sp>
      <p:sp>
        <p:nvSpPr>
          <p:cNvPr id="642" name="Google Shape;642;p92"/>
          <p:cNvSpPr txBox="1">
            <a:spLocks noGrp="1"/>
          </p:cNvSpPr>
          <p:nvPr>
            <p:ph type="body" idx="1"/>
          </p:nvPr>
        </p:nvSpPr>
        <p:spPr>
          <a:xfrm>
            <a:off x="626625" y="1269431"/>
            <a:ext cx="7884000" cy="33519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Consolas"/>
              <a:buChar char="●"/>
            </a:pPr>
            <a:r>
              <a:rPr lang="en-US" sz="2000" dirty="0">
                <a:solidFill>
                  <a:srgbClr val="000000"/>
                </a:solidFill>
              </a:rPr>
              <a:t>Generates a visual representation of either a configuration or execution plan</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Output is in DOT format, which can be used by </a:t>
            </a:r>
            <a:r>
              <a:rPr lang="en-US" sz="2000" dirty="0" err="1">
                <a:solidFill>
                  <a:srgbClr val="000000"/>
                </a:solidFill>
              </a:rPr>
              <a:t>GraphViz</a:t>
            </a:r>
            <a:r>
              <a:rPr lang="en-US" sz="2000" dirty="0">
                <a:solidFill>
                  <a:srgbClr val="000000"/>
                </a:solidFill>
              </a:rPr>
              <a:t> to generate charts: </a:t>
            </a:r>
            <a:r>
              <a:rPr lang="en-US" sz="2000" u="sng" dirty="0">
                <a:solidFill>
                  <a:schemeClr val="hlink"/>
                </a:solidFill>
                <a:hlinkClick r:id="rId3"/>
              </a:rPr>
              <a:t>https://www.terraform.io/docs/internals/graph.html</a:t>
            </a:r>
            <a:r>
              <a:rPr lang="en-US" sz="2000" dirty="0">
                <a:solidFill>
                  <a:srgbClr val="000000"/>
                </a:solidFill>
              </a:rPr>
              <a:t> </a:t>
            </a:r>
            <a:endParaRPr sz="2000" dirty="0">
              <a:solidFill>
                <a:srgbClr val="000000"/>
              </a:solidFill>
            </a:endParaRPr>
          </a:p>
          <a:p>
            <a:pPr marL="0" marR="0" lvl="0" indent="0" algn="l" rtl="0">
              <a:lnSpc>
                <a:spcPct val="115000"/>
              </a:lnSpc>
              <a:spcBef>
                <a:spcPts val="0"/>
              </a:spcBef>
              <a:spcAft>
                <a:spcPts val="0"/>
              </a:spcAft>
              <a:buNone/>
            </a:pP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e.g.,</a:t>
            </a:r>
            <a:endParaRPr sz="2000" dirty="0">
              <a:solidFill>
                <a:srgbClr val="000000"/>
              </a:solidFill>
            </a:endParaRPr>
          </a:p>
          <a:p>
            <a:pPr marL="685800" marR="0" lvl="0" indent="0" algn="l" rtl="0">
              <a:lnSpc>
                <a:spcPct val="115000"/>
              </a:lnSpc>
              <a:spcBef>
                <a:spcPts val="0"/>
              </a:spcBef>
              <a:spcAft>
                <a:spcPts val="0"/>
              </a:spcAft>
              <a:buNone/>
            </a:pPr>
            <a:r>
              <a:rPr lang="en-US" sz="2000" b="1" dirty="0">
                <a:solidFill>
                  <a:srgbClr val="000000"/>
                </a:solidFill>
                <a:latin typeface="Consolas"/>
                <a:ea typeface="Consolas"/>
                <a:cs typeface="Consolas"/>
                <a:sym typeface="Consolas"/>
              </a:rPr>
              <a:t>terraform graph | dot -</a:t>
            </a:r>
            <a:r>
              <a:rPr lang="en-US" sz="2000" b="1" dirty="0" err="1">
                <a:solidFill>
                  <a:srgbClr val="000000"/>
                </a:solidFill>
                <a:latin typeface="Consolas"/>
                <a:ea typeface="Consolas"/>
                <a:cs typeface="Consolas"/>
                <a:sym typeface="Consolas"/>
              </a:rPr>
              <a:t>Tsvg</a:t>
            </a:r>
            <a:r>
              <a:rPr lang="en-US" sz="2000" b="1" dirty="0">
                <a:solidFill>
                  <a:srgbClr val="000000"/>
                </a:solidFill>
                <a:latin typeface="Consolas"/>
                <a:ea typeface="Consolas"/>
                <a:cs typeface="Consolas"/>
                <a:sym typeface="Consolas"/>
              </a:rPr>
              <a:t> &gt; </a:t>
            </a:r>
            <a:r>
              <a:rPr lang="en-US" sz="2000" b="1" dirty="0" err="1">
                <a:solidFill>
                  <a:srgbClr val="000000"/>
                </a:solidFill>
                <a:latin typeface="Consolas"/>
                <a:ea typeface="Consolas"/>
                <a:cs typeface="Consolas"/>
                <a:sym typeface="Consolas"/>
              </a:rPr>
              <a:t>graph.svg</a:t>
            </a:r>
            <a:endParaRPr sz="2000" b="1" dirty="0">
              <a:solidFill>
                <a:srgbClr val="000000"/>
              </a:solidFill>
              <a:latin typeface="Consolas"/>
              <a:ea typeface="Consolas"/>
              <a:cs typeface="Consolas"/>
              <a:sym typeface="Consolas"/>
            </a:endParaRPr>
          </a:p>
        </p:txBody>
      </p:sp>
      <p:sp>
        <p:nvSpPr>
          <p:cNvPr id="643" name="Google Shape;643;p9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79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a:spLocks noGrp="1"/>
          </p:cNvSpPr>
          <p:nvPr>
            <p:ph type="title"/>
          </p:nvPr>
        </p:nvSpPr>
        <p:spPr>
          <a:xfrm>
            <a:off x="714373" y="243000"/>
            <a:ext cx="8424000" cy="681075"/>
          </a:xfrm>
          <a:prstGeom prst="rect">
            <a:avLst/>
          </a:prstGeom>
          <a:noFill/>
          <a:ln>
            <a:noFill/>
          </a:ln>
        </p:spPr>
        <p:txBody>
          <a:bodyPr spcFirstLastPara="1" wrap="square" lIns="68569" tIns="34275" rIns="68569" bIns="34275" anchor="ctr" anchorCtr="0">
            <a:noAutofit/>
          </a:bodyPr>
          <a:lstStyle/>
          <a:p>
            <a:pPr>
              <a:buSzPts val="3200"/>
            </a:pPr>
            <a:r>
              <a:rPr lang="en-US" b="1" dirty="0">
                <a:latin typeface="Helvetica Neue"/>
                <a:ea typeface="Helvetica Neue"/>
                <a:cs typeface="Helvetica Neue"/>
                <a:sym typeface="Helvetica Neue"/>
              </a:rPr>
              <a:t>Virtual Training Expectations for Me</a:t>
            </a:r>
            <a:endParaRPr b="1" dirty="0">
              <a:latin typeface="Helvetica Neue"/>
              <a:ea typeface="Helvetica Neue"/>
              <a:cs typeface="Helvetica Neue"/>
              <a:sym typeface="Helvetica Neue"/>
            </a:endParaRPr>
          </a:p>
        </p:txBody>
      </p:sp>
      <p:sp>
        <p:nvSpPr>
          <p:cNvPr id="148" name="Google Shape;148;p7"/>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69" bIns="34275" anchor="t" anchorCtr="0">
            <a:noAutofit/>
          </a:bodyPr>
          <a:lstStyle/>
          <a:p>
            <a:pPr marL="0" indent="0">
              <a:lnSpc>
                <a:spcPct val="150000"/>
              </a:lnSpc>
              <a:spcBef>
                <a:spcPts val="0"/>
              </a:spcBef>
              <a:buSzPts val="2400"/>
              <a:buNone/>
            </a:pPr>
            <a:r>
              <a:rPr lang="en-US" dirty="0"/>
              <a:t>I pledge to:</a:t>
            </a:r>
            <a:endParaRPr dirty="0"/>
          </a:p>
          <a:p>
            <a:pPr marL="685800" lvl="1" indent="-285750">
              <a:lnSpc>
                <a:spcPct val="150000"/>
              </a:lnSpc>
              <a:spcBef>
                <a:spcPts val="0"/>
              </a:spcBef>
              <a:buSzPts val="2400"/>
            </a:pPr>
            <a:r>
              <a:rPr lang="en-US" sz="1800" dirty="0"/>
              <a:t>Make this as interesting and interactive as possible</a:t>
            </a:r>
            <a:endParaRPr sz="1800" dirty="0"/>
          </a:p>
          <a:p>
            <a:pPr marL="685800" lvl="1" indent="-285750">
              <a:lnSpc>
                <a:spcPct val="150000"/>
              </a:lnSpc>
              <a:spcBef>
                <a:spcPts val="0"/>
              </a:spcBef>
              <a:buSzPts val="2400"/>
            </a:pPr>
            <a:r>
              <a:rPr lang="en-US" sz="1800" dirty="0"/>
              <a:t>Ask questions in order to stimulate discussion</a:t>
            </a:r>
            <a:endParaRPr sz="1800" dirty="0"/>
          </a:p>
          <a:p>
            <a:pPr marL="685800" lvl="1" indent="-285750">
              <a:lnSpc>
                <a:spcPct val="150000"/>
              </a:lnSpc>
              <a:spcBef>
                <a:spcPts val="0"/>
              </a:spcBef>
              <a:buSzPts val="2400"/>
            </a:pPr>
            <a:r>
              <a:rPr lang="en-US" sz="1800" dirty="0"/>
              <a:t>Use whatever resources I have at hand to explain the material</a:t>
            </a:r>
            <a:endParaRPr sz="1800" dirty="0"/>
          </a:p>
          <a:p>
            <a:pPr marL="685800" lvl="1" indent="-285750">
              <a:lnSpc>
                <a:spcPct val="150000"/>
              </a:lnSpc>
              <a:spcBef>
                <a:spcPts val="0"/>
              </a:spcBef>
              <a:buSzPts val="2400"/>
            </a:pPr>
            <a:r>
              <a:rPr lang="en-US" sz="1800" dirty="0"/>
              <a:t>Try my best to manage verbal responses so that everyone who wants to speak can do so</a:t>
            </a:r>
            <a:endParaRPr sz="1800" dirty="0"/>
          </a:p>
          <a:p>
            <a:pPr marL="685800" lvl="1" indent="-276225">
              <a:lnSpc>
                <a:spcPct val="150000"/>
              </a:lnSpc>
              <a:spcBef>
                <a:spcPts val="0"/>
              </a:spcBef>
              <a:buSzPts val="2200"/>
            </a:pPr>
            <a:r>
              <a:rPr lang="en-US" sz="1800" dirty="0"/>
              <a:t>Use an on-screen timer for breaks so you know when to be back</a:t>
            </a:r>
            <a:endParaRPr sz="1800" dirty="0"/>
          </a:p>
        </p:txBody>
      </p:sp>
      <p:sp>
        <p:nvSpPr>
          <p:cNvPr id="149" name="Google Shape;149;p7"/>
          <p:cNvSpPr txBox="1">
            <a:spLocks noGrp="1"/>
          </p:cNvSpPr>
          <p:nvPr>
            <p:ph type="sldNum" idx="12"/>
          </p:nvPr>
        </p:nvSpPr>
        <p:spPr>
          <a:xfrm>
            <a:off x="8504999" y="4902993"/>
            <a:ext cx="625500" cy="223875"/>
          </a:xfrm>
          <a:prstGeom prst="rect">
            <a:avLst/>
          </a:prstGeom>
          <a:noFill/>
          <a:ln>
            <a:noFill/>
          </a:ln>
        </p:spPr>
        <p:txBody>
          <a:bodyPr spcFirstLastPara="1" wrap="square" lIns="68569" tIns="34275" rIns="68569" bIns="34275" anchor="ctr" anchorCtr="0">
            <a:noAutofit/>
          </a:bodyPr>
          <a:lstStyle/>
          <a:p>
            <a:pPr>
              <a:buSzPts val="1600"/>
            </a:pPr>
            <a:fld id="{00000000-1234-1234-1234-123412341234}" type="slidenum">
              <a:rPr lang="en-US"/>
              <a:pPr>
                <a:buSzPts val="1600"/>
              </a:pPr>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Troubleshooting: </a:t>
            </a:r>
            <a:r>
              <a:rPr lang="en-US" b="1">
                <a:latin typeface="Consolas"/>
                <a:ea typeface="Consolas"/>
                <a:cs typeface="Consolas"/>
                <a:sym typeface="Consolas"/>
              </a:rPr>
              <a:t>terraform console</a:t>
            </a:r>
            <a:endParaRPr b="1">
              <a:latin typeface="Consolas"/>
              <a:ea typeface="Consolas"/>
              <a:cs typeface="Consolas"/>
              <a:sym typeface="Consolas"/>
            </a:endParaRPr>
          </a:p>
        </p:txBody>
      </p:sp>
      <p:sp>
        <p:nvSpPr>
          <p:cNvPr id="649" name="Google Shape;649;p93"/>
          <p:cNvSpPr txBox="1">
            <a:spLocks noGrp="1"/>
          </p:cNvSpPr>
          <p:nvPr>
            <p:ph type="body" idx="1"/>
          </p:nvPr>
        </p:nvSpPr>
        <p:spPr>
          <a:xfrm>
            <a:off x="630000" y="1349231"/>
            <a:ext cx="7884000" cy="29019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Consolas"/>
              <a:buChar char="●"/>
            </a:pPr>
            <a:r>
              <a:rPr lang="en-US" sz="2000" dirty="0">
                <a:solidFill>
                  <a:srgbClr val="000000"/>
                </a:solidFill>
              </a:rPr>
              <a:t>Creates an interactive console for testing interpolations</a:t>
            </a:r>
            <a:endParaRPr sz="2000" dirty="0">
              <a:solidFill>
                <a:srgbClr val="000000"/>
              </a:solidFill>
            </a:endParaRPr>
          </a:p>
          <a:p>
            <a:pPr marL="685800" marR="0" lvl="1" indent="-292100" algn="l" rtl="0">
              <a:lnSpc>
                <a:spcPct val="115000"/>
              </a:lnSpc>
              <a:spcBef>
                <a:spcPts val="0"/>
              </a:spcBef>
              <a:spcAft>
                <a:spcPts val="0"/>
              </a:spcAft>
              <a:buClr>
                <a:srgbClr val="000000"/>
              </a:buClr>
              <a:buSzPts val="2000"/>
              <a:buChar char="○"/>
            </a:pPr>
            <a:r>
              <a:rPr lang="en-US" sz="2000" dirty="0">
                <a:solidFill>
                  <a:srgbClr val="000000"/>
                </a:solidFill>
              </a:rPr>
              <a:t>Similar to running the Python interpreter in interactive mode</a:t>
            </a:r>
            <a:endParaRPr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endParaRPr lang="en-US" sz="2000" dirty="0">
              <a:solidFill>
                <a:srgbClr val="000000"/>
              </a:solidFill>
            </a:endParaRPr>
          </a:p>
          <a:p>
            <a:pPr marL="342900" marR="0" lvl="0" indent="-292100" algn="l" rtl="0">
              <a:lnSpc>
                <a:spcPct val="115000"/>
              </a:lnSpc>
              <a:spcBef>
                <a:spcPts val="0"/>
              </a:spcBef>
              <a:spcAft>
                <a:spcPts val="0"/>
              </a:spcAft>
              <a:buClr>
                <a:srgbClr val="000000"/>
              </a:buClr>
              <a:buSzPts val="2000"/>
              <a:buChar char="●"/>
            </a:pPr>
            <a:r>
              <a:rPr lang="en-US" sz="2000" dirty="0">
                <a:solidFill>
                  <a:srgbClr val="000000"/>
                </a:solidFill>
              </a:rPr>
              <a:t>Great for testing complex conditionals</a:t>
            </a:r>
            <a:endParaRPr sz="2000" dirty="0">
              <a:solidFill>
                <a:srgbClr val="000000"/>
              </a:solidFill>
            </a:endParaRPr>
          </a:p>
        </p:txBody>
      </p:sp>
      <p:sp>
        <p:nvSpPr>
          <p:cNvPr id="650" name="Google Shape;650;p9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Exercise 7: Error Handling, Troubleshooting</a:t>
            </a:r>
            <a:endParaRPr b="1">
              <a:latin typeface="Helvetica Neue"/>
              <a:ea typeface="Helvetica Neue"/>
              <a:cs typeface="Helvetica Neue"/>
              <a:sym typeface="Helvetica Neue"/>
            </a:endParaRPr>
          </a:p>
        </p:txBody>
      </p:sp>
      <p:sp>
        <p:nvSpPr>
          <p:cNvPr id="656" name="Google Shape;656;p94"/>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7</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657" name="Google Shape;657;p9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9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Interpolation</a:t>
            </a:r>
            <a:endParaRPr b="1">
              <a:latin typeface="Helvetica Neue"/>
              <a:ea typeface="Helvetica Neue"/>
              <a:cs typeface="Helvetica Neue"/>
              <a:sym typeface="Helvetica Neue"/>
            </a:endParaRPr>
          </a:p>
        </p:txBody>
      </p:sp>
      <p:sp>
        <p:nvSpPr>
          <p:cNvPr id="663" name="Google Shape;663;p95"/>
          <p:cNvSpPr txBox="1">
            <a:spLocks noGrp="1"/>
          </p:cNvSpPr>
          <p:nvPr>
            <p:ph type="body" idx="1"/>
          </p:nvPr>
        </p:nvSpPr>
        <p:spPr>
          <a:xfrm>
            <a:off x="630000" y="1354958"/>
            <a:ext cx="7884000" cy="30717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e</a:t>
            </a:r>
            <a:r>
              <a:rPr lang="en-US" sz="1800">
                <a:solidFill>
                  <a:srgbClr val="000000"/>
                </a:solidFill>
              </a:rPr>
              <a:t>mbedded within strings in Terraform, whether you're using the HCL or JSON, you can interpolate other values.</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These interpolations are wrapped in </a:t>
            </a:r>
            <a:r>
              <a:rPr lang="en-US" sz="1800" b="1">
                <a:solidFill>
                  <a:srgbClr val="000000"/>
                </a:solidFill>
                <a:latin typeface="Consolas"/>
                <a:ea typeface="Consolas"/>
                <a:cs typeface="Consolas"/>
                <a:sym typeface="Consolas"/>
              </a:rPr>
              <a:t>${...}</a:t>
            </a:r>
            <a:r>
              <a:rPr lang="en-US" sz="1800">
                <a:solidFill>
                  <a:srgbClr val="000000"/>
                </a:solidFill>
              </a:rPr>
              <a:t>, such as </a:t>
            </a:r>
            <a:r>
              <a:rPr lang="en-US" sz="1800" b="1">
                <a:solidFill>
                  <a:srgbClr val="000000"/>
                </a:solidFill>
                <a:latin typeface="Consolas"/>
                <a:ea typeface="Consolas"/>
                <a:cs typeface="Consolas"/>
                <a:sym typeface="Consolas"/>
              </a:rPr>
              <a:t>${var.foo}</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a</a:t>
            </a:r>
            <a:r>
              <a:rPr lang="en-US" sz="1800">
                <a:solidFill>
                  <a:srgbClr val="000000"/>
                </a:solidFill>
              </a:rPr>
              <a:t>llows you to reference variables, attributes of resources, call functions, etc.</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s</a:t>
            </a:r>
            <a:r>
              <a:rPr lang="en-US" sz="1800">
                <a:solidFill>
                  <a:srgbClr val="000000"/>
                </a:solidFill>
              </a:rPr>
              <a:t>imple math like </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nsolas"/>
              <a:buChar char="○"/>
            </a:pPr>
            <a:r>
              <a:rPr lang="en-US" sz="1800" b="1">
                <a:solidFill>
                  <a:srgbClr val="000000"/>
                </a:solidFill>
                <a:latin typeface="Consolas"/>
                <a:ea typeface="Consolas"/>
                <a:cs typeface="Consolas"/>
                <a:sym typeface="Consolas"/>
              </a:rPr>
              <a:t>${count.index + 1}</a:t>
            </a:r>
            <a:endParaRPr sz="1800" b="1">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a</a:t>
            </a:r>
            <a:r>
              <a:rPr lang="en-US" sz="1800">
                <a:solidFill>
                  <a:srgbClr val="000000"/>
                </a:solidFill>
              </a:rPr>
              <a:t>llows for conditional statements</a:t>
            </a:r>
            <a:endParaRPr sz="1800">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u="sng">
                <a:solidFill>
                  <a:schemeClr val="hlink"/>
                </a:solidFill>
                <a:hlinkClick r:id="rId3"/>
              </a:rPr>
              <a:t>https://www.terraform.io/docs/configuration-0-11/interpolation.html</a:t>
            </a:r>
            <a:endParaRPr>
              <a:solidFill>
                <a:srgbClr val="000000"/>
              </a:solidFill>
            </a:endParaRPr>
          </a:p>
          <a:p>
            <a:pPr marL="0" marR="0" lvl="0" indent="0" algn="l" rtl="0">
              <a:lnSpc>
                <a:spcPct val="115000"/>
              </a:lnSpc>
              <a:spcBef>
                <a:spcPts val="0"/>
              </a:spcBef>
              <a:spcAft>
                <a:spcPts val="0"/>
              </a:spcAft>
              <a:buNone/>
            </a:pPr>
            <a:endParaRPr>
              <a:solidFill>
                <a:srgbClr val="000000"/>
              </a:solidFill>
            </a:endParaRPr>
          </a:p>
        </p:txBody>
      </p:sp>
      <p:sp>
        <p:nvSpPr>
          <p:cNvPr id="664" name="Google Shape;664;p9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9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Built-in Functions</a:t>
            </a:r>
            <a:endParaRPr b="1">
              <a:latin typeface="Helvetica Neue"/>
              <a:ea typeface="Helvetica Neue"/>
              <a:cs typeface="Helvetica Neue"/>
              <a:sym typeface="Helvetica Neue"/>
            </a:endParaRPr>
          </a:p>
        </p:txBody>
      </p:sp>
      <p:sp>
        <p:nvSpPr>
          <p:cNvPr id="670" name="Google Shape;670;p96"/>
          <p:cNvSpPr txBox="1">
            <a:spLocks noGrp="1"/>
          </p:cNvSpPr>
          <p:nvPr>
            <p:ph type="body" idx="1"/>
          </p:nvPr>
        </p:nvSpPr>
        <p:spPr>
          <a:xfrm>
            <a:off x="630000" y="1298719"/>
            <a:ext cx="7884000" cy="28035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built-in functions:</a:t>
            </a:r>
            <a:endParaRPr>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Terraform ships with built-in functions</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called with the syntax </a:t>
            </a:r>
            <a:r>
              <a:rPr lang="en-US" sz="1800" b="1">
                <a:solidFill>
                  <a:srgbClr val="000000"/>
                </a:solidFill>
                <a:latin typeface="Consolas"/>
                <a:ea typeface="Consolas"/>
                <a:cs typeface="Consolas"/>
                <a:sym typeface="Consolas"/>
              </a:rPr>
              <a:t>name(arg, arg2, ...)</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e.g., to read a file:</a:t>
            </a:r>
            <a:endParaRPr sz="1800">
              <a:solidFill>
                <a:srgbClr val="000000"/>
              </a:solidFill>
            </a:endParaRPr>
          </a:p>
          <a:p>
            <a:pPr marL="1028700" marR="0" lvl="0" indent="0" algn="l" rtl="0">
              <a:lnSpc>
                <a:spcPct val="115000"/>
              </a:lnSpc>
              <a:spcBef>
                <a:spcPts val="0"/>
              </a:spcBef>
              <a:spcAft>
                <a:spcPts val="0"/>
              </a:spcAft>
              <a:buNone/>
            </a:pPr>
            <a:r>
              <a:rPr lang="en-US" sz="1800" b="1">
                <a:solidFill>
                  <a:srgbClr val="000000"/>
                </a:solidFill>
                <a:latin typeface="Consolas"/>
                <a:ea typeface="Consolas"/>
                <a:cs typeface="Consolas"/>
                <a:sym typeface="Consolas"/>
              </a:rPr>
              <a:t>${file("path.txt")}</a:t>
            </a:r>
            <a:endParaRPr sz="1800"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u="sng">
                <a:solidFill>
                  <a:schemeClr val="hlink"/>
                </a:solidFill>
                <a:hlinkClick r:id="rId3"/>
              </a:rPr>
              <a:t>https://www.terraform.io/docs/configuration-0-11/interpolation.html#built-in-functions</a:t>
            </a:r>
            <a:r>
              <a:rPr lang="en-US" sz="1800">
                <a:solidFill>
                  <a:srgbClr val="000000"/>
                </a:solidFill>
              </a:rPr>
              <a:t> </a:t>
            </a:r>
            <a:endParaRPr sz="1800">
              <a:solidFill>
                <a:srgbClr val="000000"/>
              </a:solidFill>
            </a:endParaRPr>
          </a:p>
        </p:txBody>
      </p:sp>
      <p:sp>
        <p:nvSpPr>
          <p:cNvPr id="671" name="Google Shape;671;p9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Conditionals</a:t>
            </a:r>
            <a:endParaRPr b="1">
              <a:latin typeface="Helvetica Neue"/>
              <a:ea typeface="Helvetica Neue"/>
              <a:cs typeface="Helvetica Neue"/>
              <a:sym typeface="Helvetica Neue"/>
            </a:endParaRPr>
          </a:p>
        </p:txBody>
      </p:sp>
      <p:sp>
        <p:nvSpPr>
          <p:cNvPr id="677" name="Google Shape;677;p97"/>
          <p:cNvSpPr txBox="1">
            <a:spLocks noGrp="1"/>
          </p:cNvSpPr>
          <p:nvPr>
            <p:ph type="body" idx="1"/>
          </p:nvPr>
        </p:nvSpPr>
        <p:spPr>
          <a:xfrm>
            <a:off x="626625" y="1446844"/>
            <a:ext cx="7884000" cy="31749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interpolations may contain conditionals to branch on the final value</a:t>
            </a:r>
            <a:endParaRPr>
              <a:solidFill>
                <a:srgbClr val="000000"/>
              </a:solidFill>
            </a:endParaRPr>
          </a:p>
          <a:p>
            <a:pPr marL="0" marR="0" lvl="0" indent="0" algn="l" rtl="0">
              <a:lnSpc>
                <a:spcPct val="115000"/>
              </a:lnSpc>
              <a:spcBef>
                <a:spcPts val="0"/>
              </a:spcBef>
              <a:spcAft>
                <a:spcPts val="0"/>
              </a:spcAft>
              <a:buNone/>
            </a:pPr>
            <a:endParaRPr>
              <a:solidFill>
                <a:srgbClr val="000000"/>
              </a:solidFill>
            </a:endParaRPr>
          </a:p>
          <a:p>
            <a:pPr marL="342900" marR="0" lvl="0" indent="-279400" algn="l" rtl="0">
              <a:lnSpc>
                <a:spcPct val="115000"/>
              </a:lnSpc>
              <a:spcBef>
                <a:spcPts val="0"/>
              </a:spcBef>
              <a:spcAft>
                <a:spcPts val="0"/>
              </a:spcAft>
              <a:buClr>
                <a:srgbClr val="000000"/>
              </a:buClr>
              <a:buSzPts val="1800"/>
              <a:buFont typeface="Courier New"/>
              <a:buChar char="●"/>
            </a:pPr>
            <a:r>
              <a:rPr lang="en-US">
                <a:solidFill>
                  <a:srgbClr val="000000"/>
                </a:solidFill>
              </a:rPr>
              <a:t>syntax</a:t>
            </a:r>
            <a:endParaRPr>
              <a:solidFill>
                <a:srgbClr val="000000"/>
              </a:solidFill>
            </a:endParaRPr>
          </a:p>
          <a:p>
            <a:pPr marL="685800" marR="0" lvl="0" indent="0" algn="l" rtl="0">
              <a:lnSpc>
                <a:spcPct val="115000"/>
              </a:lnSpc>
              <a:spcBef>
                <a:spcPts val="0"/>
              </a:spcBef>
              <a:spcAft>
                <a:spcPts val="0"/>
              </a:spcAft>
              <a:buNone/>
            </a:pPr>
            <a:r>
              <a:rPr lang="en-US" sz="1800" b="1">
                <a:solidFill>
                  <a:srgbClr val="000000"/>
                </a:solidFill>
                <a:latin typeface="Consolas"/>
                <a:ea typeface="Consolas"/>
                <a:cs typeface="Consolas"/>
                <a:sym typeface="Consolas"/>
              </a:rPr>
              <a:t>CONDITION ? TRUEVAL : FALSEVAL</a:t>
            </a:r>
            <a:endParaRPr sz="1800" b="1">
              <a:solidFill>
                <a:srgbClr val="000000"/>
              </a:solidFill>
              <a:latin typeface="Consolas"/>
              <a:ea typeface="Consolas"/>
              <a:cs typeface="Consolas"/>
              <a:sym typeface="Consolas"/>
            </a:endParaRPr>
          </a:p>
        </p:txBody>
      </p:sp>
      <p:sp>
        <p:nvSpPr>
          <p:cNvPr id="678" name="Google Shape;678;p9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9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Primitive Data Types (new for v0.12!)</a:t>
            </a:r>
            <a:endParaRPr b="1">
              <a:latin typeface="Helvetica Neue"/>
              <a:ea typeface="Helvetica Neue"/>
              <a:cs typeface="Helvetica Neue"/>
              <a:sym typeface="Helvetica Neue"/>
            </a:endParaRPr>
          </a:p>
        </p:txBody>
      </p:sp>
      <p:sp>
        <p:nvSpPr>
          <p:cNvPr id="684" name="Google Shape;684;p98"/>
          <p:cNvSpPr txBox="1">
            <a:spLocks noGrp="1"/>
          </p:cNvSpPr>
          <p:nvPr>
            <p:ph type="body" idx="1"/>
          </p:nvPr>
        </p:nvSpPr>
        <p:spPr>
          <a:xfrm>
            <a:off x="626625" y="1131431"/>
            <a:ext cx="7884000" cy="349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string</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use the var prefix followed by the variable name</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e.g., </a:t>
            </a:r>
            <a:r>
              <a:rPr lang="en-US" sz="1800" b="1">
                <a:solidFill>
                  <a:srgbClr val="000000"/>
                </a:solidFill>
                <a:latin typeface="Consolas"/>
                <a:ea typeface="Consolas"/>
                <a:cs typeface="Consolas"/>
                <a:sym typeface="Consolas"/>
              </a:rPr>
              <a:t>${var.foo}</a:t>
            </a:r>
            <a:r>
              <a:rPr lang="en-US" sz="1800">
                <a:solidFill>
                  <a:srgbClr val="000000"/>
                </a:solidFill>
              </a:rPr>
              <a:t> is how you would use the variable in HCL for interpolation or reference</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number</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can be referenced as a number, so in arithmetic for example</a:t>
            </a:r>
            <a:endParaRPr sz="1800">
              <a:solidFill>
                <a:srgbClr val="000000"/>
              </a:solidFill>
            </a:endParaRPr>
          </a:p>
          <a:p>
            <a:pPr marL="1028700" marR="0" lvl="0" indent="0" algn="l" rtl="0">
              <a:lnSpc>
                <a:spcPct val="115000"/>
              </a:lnSpc>
              <a:spcBef>
                <a:spcPts val="0"/>
              </a:spcBef>
              <a:spcAft>
                <a:spcPts val="0"/>
              </a:spcAft>
              <a:buNone/>
            </a:pPr>
            <a:r>
              <a:rPr lang="en-US" sz="1800" b="1">
                <a:solidFill>
                  <a:srgbClr val="000000"/>
                </a:solidFill>
                <a:latin typeface="Consolas"/>
                <a:ea typeface="Consolas"/>
                <a:cs typeface="Consolas"/>
                <a:sym typeface="Consolas"/>
              </a:rPr>
              <a:t>${var.foo + 1}</a:t>
            </a:r>
            <a:endParaRPr sz="1800" b="1">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bool</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can be referenced as a boolean in logic, so something like</a:t>
            </a:r>
            <a:endParaRPr sz="1800">
              <a:solidFill>
                <a:srgbClr val="000000"/>
              </a:solidFill>
            </a:endParaRPr>
          </a:p>
          <a:p>
            <a:pPr marL="342900" marR="0" lvl="0" indent="342900" algn="l" rtl="0">
              <a:lnSpc>
                <a:spcPct val="115000"/>
              </a:lnSpc>
              <a:spcBef>
                <a:spcPts val="0"/>
              </a:spcBef>
              <a:spcAft>
                <a:spcPts val="0"/>
              </a:spcAft>
              <a:buNone/>
            </a:pPr>
            <a:r>
              <a:rPr lang="en-US" sz="1800" b="1">
                <a:solidFill>
                  <a:srgbClr val="000000"/>
                </a:solidFill>
                <a:latin typeface="Consolas"/>
                <a:ea typeface="Consolas"/>
                <a:cs typeface="Consolas"/>
                <a:sym typeface="Consolas"/>
              </a:rPr>
              <a:t>${var.foo == true ? “foo is true” : “foo is false”}</a:t>
            </a:r>
            <a:endParaRPr sz="1800" b="1">
              <a:solidFill>
                <a:srgbClr val="000000"/>
              </a:solidFill>
              <a:latin typeface="Consolas"/>
              <a:ea typeface="Consolas"/>
              <a:cs typeface="Consolas"/>
              <a:sym typeface="Consolas"/>
            </a:endParaRPr>
          </a:p>
        </p:txBody>
      </p:sp>
      <p:sp>
        <p:nvSpPr>
          <p:cNvPr id="685" name="Google Shape;685;p9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Extended Data Types (new for v0.12!)</a:t>
            </a:r>
            <a:endParaRPr b="1">
              <a:latin typeface="Helvetica Neue"/>
              <a:ea typeface="Helvetica Neue"/>
              <a:cs typeface="Helvetica Neue"/>
              <a:sym typeface="Helvetica Neue"/>
            </a:endParaRPr>
          </a:p>
        </p:txBody>
      </p:sp>
      <p:sp>
        <p:nvSpPr>
          <p:cNvPr id="691" name="Google Shape;691;p99"/>
          <p:cNvSpPr txBox="1">
            <a:spLocks noGrp="1"/>
          </p:cNvSpPr>
          <p:nvPr>
            <p:ph type="body" idx="1"/>
          </p:nvPr>
        </p:nvSpPr>
        <p:spPr>
          <a:xfrm>
            <a:off x="626625" y="1131431"/>
            <a:ext cx="7884000" cy="349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list(&lt;type&gt;)</a:t>
            </a:r>
            <a:endParaRPr b="1">
              <a:solidFill>
                <a:srgbClr val="000000"/>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Font typeface="Courier New"/>
              <a:buChar char="○"/>
            </a:pPr>
            <a:r>
              <a:rPr lang="en-US" sz="1800">
                <a:solidFill>
                  <a:schemeClr val="dk1"/>
                </a:solidFill>
              </a:rPr>
              <a:t>ordered list of things, i.e., array</a:t>
            </a:r>
            <a:endParaRPr sz="1800">
              <a:solidFill>
                <a:schemeClr val="dk1"/>
              </a:solidFill>
            </a:endParaRPr>
          </a:p>
          <a:p>
            <a:pPr marL="1028700" lvl="2" indent="-279400" algn="l" rtl="0">
              <a:lnSpc>
                <a:spcPct val="115000"/>
              </a:lnSpc>
              <a:spcBef>
                <a:spcPts val="0"/>
              </a:spcBef>
              <a:spcAft>
                <a:spcPts val="0"/>
              </a:spcAft>
              <a:buClr>
                <a:srgbClr val="000000"/>
              </a:buClr>
              <a:buSzPts val="1800"/>
              <a:buFont typeface="Courier New"/>
              <a:buChar char="■"/>
            </a:pPr>
            <a:r>
              <a:rPr lang="en-US" sz="1800">
                <a:solidFill>
                  <a:schemeClr val="dk1"/>
                </a:solidFill>
              </a:rPr>
              <a:t>e.g., </a:t>
            </a:r>
            <a:r>
              <a:rPr lang="en-US" sz="1800" b="1">
                <a:solidFill>
                  <a:schemeClr val="dk1"/>
                </a:solidFill>
                <a:latin typeface="Consolas"/>
                <a:ea typeface="Consolas"/>
                <a:cs typeface="Consolas"/>
                <a:sym typeface="Consolas"/>
              </a:rPr>
              <a:t>${var.subnets}</a:t>
            </a:r>
            <a:r>
              <a:rPr lang="en-US" sz="1800">
                <a:solidFill>
                  <a:schemeClr val="dk1"/>
                </a:solidFill>
              </a:rPr>
              <a:t> would get the value of the subnets </a:t>
            </a:r>
            <a:r>
              <a:rPr lang="en-US" sz="1800" i="1">
                <a:solidFill>
                  <a:schemeClr val="dk1"/>
                </a:solidFill>
              </a:rPr>
              <a:t>list</a:t>
            </a:r>
            <a:endParaRPr>
              <a:solidFill>
                <a:schemeClr val="dk1"/>
              </a:solidFill>
            </a:endParaRPr>
          </a:p>
          <a:p>
            <a:pPr marL="1028700" lvl="2" indent="-279400" algn="l" rtl="0">
              <a:lnSpc>
                <a:spcPct val="115000"/>
              </a:lnSpc>
              <a:spcBef>
                <a:spcPts val="0"/>
              </a:spcBef>
              <a:spcAft>
                <a:spcPts val="0"/>
              </a:spcAft>
              <a:buClr>
                <a:srgbClr val="000000"/>
              </a:buClr>
              <a:buSzPts val="1800"/>
              <a:buFont typeface="Courier New"/>
              <a:buChar char="■"/>
            </a:pPr>
            <a:r>
              <a:rPr lang="en-US">
                <a:solidFill>
                  <a:schemeClr val="dk1"/>
                </a:solidFill>
              </a:rPr>
              <a:t>y</a:t>
            </a:r>
            <a:r>
              <a:rPr lang="en-US" sz="1800">
                <a:solidFill>
                  <a:schemeClr val="dk1"/>
                </a:solidFill>
              </a:rPr>
              <a:t>ou can also return list elements by index: </a:t>
            </a:r>
            <a:r>
              <a:rPr lang="en-US" sz="1800" b="1">
                <a:solidFill>
                  <a:schemeClr val="dk1"/>
                </a:solidFill>
                <a:latin typeface="Consolas"/>
                <a:ea typeface="Consolas"/>
                <a:cs typeface="Consolas"/>
                <a:sym typeface="Consolas"/>
              </a:rPr>
              <a:t>${var.subnets[0]}</a:t>
            </a:r>
            <a:endParaRPr sz="1800">
              <a:solidFill>
                <a:srgbClr val="000000"/>
              </a:solidFill>
              <a:latin typeface="Consolas"/>
              <a:ea typeface="Consolas"/>
              <a:cs typeface="Consolas"/>
              <a:sym typeface="Consolas"/>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set(&lt;type&gt;)</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similar to a list, but: requires a type, unique values, no ordering</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map(&lt;type&gt;)</a:t>
            </a:r>
            <a:endParaRPr b="1">
              <a:solidFill>
                <a:srgbClr val="000000"/>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Font typeface="Courier New"/>
              <a:buChar char="○"/>
            </a:pPr>
            <a:r>
              <a:rPr lang="en-US" sz="1800">
                <a:solidFill>
                  <a:schemeClr val="dk1"/>
                </a:solidFill>
              </a:rPr>
              <a:t>a collection of values where each is identified by a string</a:t>
            </a:r>
            <a:endParaRPr sz="1800">
              <a:solidFill>
                <a:schemeClr val="dk1"/>
              </a:solidFill>
            </a:endParaRPr>
          </a:p>
          <a:p>
            <a:pPr marL="685800" lvl="1" indent="-279400" algn="l" rtl="0">
              <a:lnSpc>
                <a:spcPct val="115000"/>
              </a:lnSpc>
              <a:spcBef>
                <a:spcPts val="0"/>
              </a:spcBef>
              <a:spcAft>
                <a:spcPts val="0"/>
              </a:spcAft>
              <a:buClr>
                <a:srgbClr val="000000"/>
              </a:buClr>
              <a:buSzPts val="1800"/>
              <a:buFont typeface="Courier New"/>
              <a:buChar char="○"/>
            </a:pPr>
            <a:r>
              <a:rPr lang="en-US" sz="1800">
                <a:solidFill>
                  <a:schemeClr val="dk1"/>
                </a:solidFill>
              </a:rPr>
              <a:t>e.g., </a:t>
            </a:r>
            <a:r>
              <a:rPr lang="en-US" sz="1800" b="1">
                <a:solidFill>
                  <a:schemeClr val="dk1"/>
                </a:solidFill>
                <a:latin typeface="Consolas"/>
                <a:ea typeface="Consolas"/>
                <a:cs typeface="Consolas"/>
                <a:sym typeface="Consolas"/>
              </a:rPr>
              <a:t>${var.amis["us-east-1"]}</a:t>
            </a:r>
            <a:r>
              <a:rPr lang="en-US" sz="1800">
                <a:solidFill>
                  <a:schemeClr val="dk1"/>
                </a:solidFill>
              </a:rPr>
              <a:t> would get the value of the </a:t>
            </a:r>
            <a:r>
              <a:rPr lang="en-US" sz="1800" b="1">
                <a:solidFill>
                  <a:schemeClr val="dk1"/>
                </a:solidFill>
                <a:latin typeface="Consolas"/>
                <a:ea typeface="Consolas"/>
                <a:cs typeface="Consolas"/>
                <a:sym typeface="Consolas"/>
              </a:rPr>
              <a:t>us-east-1</a:t>
            </a:r>
            <a:r>
              <a:rPr lang="en-US" sz="1800">
                <a:solidFill>
                  <a:schemeClr val="dk1"/>
                </a:solidFill>
              </a:rPr>
              <a:t> key within the </a:t>
            </a:r>
            <a:r>
              <a:rPr lang="en-US" sz="1800" b="1">
                <a:solidFill>
                  <a:schemeClr val="dk1"/>
                </a:solidFill>
                <a:latin typeface="Consolas"/>
                <a:ea typeface="Consolas"/>
                <a:cs typeface="Consolas"/>
                <a:sym typeface="Consolas"/>
              </a:rPr>
              <a:t>amis</a:t>
            </a:r>
            <a:r>
              <a:rPr lang="en-US" sz="1800">
                <a:solidFill>
                  <a:schemeClr val="dk1"/>
                </a:solidFill>
              </a:rPr>
              <a:t> map variable</a:t>
            </a:r>
            <a:endParaRPr sz="1800">
              <a:solidFill>
                <a:srgbClr val="000000"/>
              </a:solidFill>
            </a:endParaRPr>
          </a:p>
          <a:p>
            <a:pPr marL="342900" lvl="0" indent="0" algn="l" rtl="0">
              <a:lnSpc>
                <a:spcPct val="115000"/>
              </a:lnSpc>
              <a:spcBef>
                <a:spcPts val="0"/>
              </a:spcBef>
              <a:spcAft>
                <a:spcPts val="0"/>
              </a:spcAft>
              <a:buNone/>
            </a:pPr>
            <a:endParaRPr sz="1800">
              <a:solidFill>
                <a:srgbClr val="000000"/>
              </a:solidFill>
            </a:endParaRPr>
          </a:p>
        </p:txBody>
      </p:sp>
      <p:sp>
        <p:nvSpPr>
          <p:cNvPr id="692" name="Google Shape;692;p9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0"/>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Extended Data Types (cont’d)</a:t>
            </a:r>
            <a:endParaRPr b="1">
              <a:latin typeface="Helvetica Neue"/>
              <a:ea typeface="Helvetica Neue"/>
              <a:cs typeface="Helvetica Neue"/>
              <a:sym typeface="Helvetica Neue"/>
            </a:endParaRPr>
          </a:p>
        </p:txBody>
      </p:sp>
      <p:sp>
        <p:nvSpPr>
          <p:cNvPr id="698" name="Google Shape;698;p100"/>
          <p:cNvSpPr txBox="1">
            <a:spLocks noGrp="1"/>
          </p:cNvSpPr>
          <p:nvPr>
            <p:ph type="body" idx="1"/>
          </p:nvPr>
        </p:nvSpPr>
        <p:spPr>
          <a:xfrm>
            <a:off x="626625" y="1131431"/>
            <a:ext cx="7884000" cy="349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nsolas"/>
              <a:buChar char="●"/>
            </a:pPr>
            <a:r>
              <a:rPr lang="en-US" b="1">
                <a:solidFill>
                  <a:schemeClr val="dk1"/>
                </a:solidFill>
                <a:latin typeface="Consolas"/>
                <a:ea typeface="Consolas"/>
                <a:cs typeface="Consolas"/>
                <a:sym typeface="Consolas"/>
              </a:rPr>
              <a:t>object({ &lt;attr name&gt; = &lt;type&gt;, … })</a:t>
            </a:r>
            <a:endParaRPr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chemeClr val="dk1"/>
              </a:buClr>
              <a:buSzPts val="1800"/>
              <a:buFont typeface="Courier New"/>
              <a:buChar char="○"/>
            </a:pPr>
            <a:r>
              <a:rPr lang="en-US" sz="1800">
                <a:solidFill>
                  <a:schemeClr val="dk1"/>
                </a:solidFill>
              </a:rPr>
              <a:t>like many other language object types, with properties containing other values</a:t>
            </a:r>
            <a:endParaRPr sz="1800">
              <a:solidFill>
                <a:schemeClr val="dk1"/>
              </a:solidFill>
            </a:endParaRPr>
          </a:p>
          <a:p>
            <a:pPr marL="342900" lvl="0" indent="-279400" algn="l" rtl="0">
              <a:lnSpc>
                <a:spcPct val="115000"/>
              </a:lnSpc>
              <a:spcBef>
                <a:spcPts val="0"/>
              </a:spcBef>
              <a:spcAft>
                <a:spcPts val="0"/>
              </a:spcAft>
              <a:buClr>
                <a:schemeClr val="dk1"/>
              </a:buClr>
              <a:buSzPts val="1800"/>
              <a:buFont typeface="Consolas"/>
              <a:buChar char="●"/>
            </a:pPr>
            <a:r>
              <a:rPr lang="en-US" b="1">
                <a:solidFill>
                  <a:schemeClr val="dk1"/>
                </a:solidFill>
                <a:latin typeface="Consolas"/>
                <a:ea typeface="Consolas"/>
                <a:cs typeface="Consolas"/>
                <a:sym typeface="Consolas"/>
              </a:rPr>
              <a:t>tuple([&lt;type&gt;, …])</a:t>
            </a:r>
            <a:endParaRPr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chemeClr val="dk1"/>
              </a:buClr>
              <a:buSzPts val="1800"/>
              <a:buFont typeface="Courier New"/>
              <a:buChar char="○"/>
            </a:pPr>
            <a:r>
              <a:rPr lang="en-US" sz="1800">
                <a:solidFill>
                  <a:schemeClr val="dk1"/>
                </a:solidFill>
              </a:rPr>
              <a:t>very similar to a list, mixed strictly defined typed list of things</a:t>
            </a:r>
            <a:endParaRPr sz="1800">
              <a:solidFill>
                <a:srgbClr val="000000"/>
              </a:solidFill>
            </a:endParaRPr>
          </a:p>
        </p:txBody>
      </p:sp>
      <p:sp>
        <p:nvSpPr>
          <p:cNvPr id="699" name="Google Shape;699;p100"/>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Count Parameter</a:t>
            </a:r>
            <a:endParaRPr b="1">
              <a:latin typeface="Helvetica Neue"/>
              <a:ea typeface="Helvetica Neue"/>
              <a:cs typeface="Helvetica Neue"/>
              <a:sym typeface="Helvetica Neue"/>
            </a:endParaRPr>
          </a:p>
        </p:txBody>
      </p:sp>
      <p:sp>
        <p:nvSpPr>
          <p:cNvPr id="705" name="Google Shape;705;p101"/>
          <p:cNvSpPr txBox="1">
            <a:spLocks noGrp="1"/>
          </p:cNvSpPr>
          <p:nvPr>
            <p:ph type="body" idx="1"/>
          </p:nvPr>
        </p:nvSpPr>
        <p:spPr>
          <a:xfrm>
            <a:off x="626625" y="1383056"/>
            <a:ext cx="7884000" cy="3238800"/>
          </a:xfrm>
          <a:prstGeom prst="rect">
            <a:avLst/>
          </a:prstGeom>
          <a:noFill/>
          <a:ln>
            <a:noFill/>
          </a:ln>
        </p:spPr>
        <p:txBody>
          <a:bodyPr spcFirstLastPara="1" wrap="square" lIns="0" tIns="35100" rIns="68575" bIns="34275" anchor="t" anchorCtr="0">
            <a:noAutofit/>
          </a:bodyPr>
          <a:lstStyle/>
          <a:p>
            <a:pPr marL="342900" marR="0" lvl="0" indent="-292100" algn="l" rtl="0">
              <a:lnSpc>
                <a:spcPct val="115000"/>
              </a:lnSpc>
              <a:spcBef>
                <a:spcPts val="0"/>
              </a:spcBef>
              <a:spcAft>
                <a:spcPts val="0"/>
              </a:spcAft>
              <a:buClr>
                <a:srgbClr val="000000"/>
              </a:buClr>
              <a:buSzPts val="2000"/>
              <a:buFont typeface="Helvetica Neue Light"/>
              <a:buChar char="●"/>
            </a:pPr>
            <a:r>
              <a:rPr lang="en-US" sz="2000">
                <a:solidFill>
                  <a:srgbClr val="000000"/>
                </a:solidFill>
              </a:rPr>
              <a:t>resources can be duplicated or conditionally created via the count parameter</a:t>
            </a:r>
            <a:endParaRPr sz="2000">
              <a:solidFill>
                <a:srgbClr val="000000"/>
              </a:solidFill>
            </a:endParaRPr>
          </a:p>
          <a:p>
            <a:pPr marL="0" marR="0" lvl="0" indent="0" algn="l" rtl="0">
              <a:lnSpc>
                <a:spcPct val="115000"/>
              </a:lnSpc>
              <a:spcBef>
                <a:spcPts val="0"/>
              </a:spcBef>
              <a:spcAft>
                <a:spcPts val="0"/>
              </a:spcAft>
              <a:buNone/>
            </a:pPr>
            <a:endParaRPr>
              <a:solidFill>
                <a:srgbClr val="000000"/>
              </a:solidFill>
            </a:endParaRPr>
          </a:p>
        </p:txBody>
      </p:sp>
      <p:sp>
        <p:nvSpPr>
          <p:cNvPr id="706" name="Google Shape;706;p10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88</a:t>
            </a:fld>
            <a:endParaRPr/>
          </a:p>
        </p:txBody>
      </p:sp>
      <p:sp>
        <p:nvSpPr>
          <p:cNvPr id="707" name="Google Shape;707;p101"/>
          <p:cNvSpPr txBox="1"/>
          <p:nvPr/>
        </p:nvSpPr>
        <p:spPr>
          <a:xfrm>
            <a:off x="863569" y="2196788"/>
            <a:ext cx="7423500" cy="2174100"/>
          </a:xfrm>
          <a:prstGeom prst="rect">
            <a:avLst/>
          </a:prstGeom>
          <a:solidFill>
            <a:srgbClr val="000000"/>
          </a:solidFill>
          <a:ln>
            <a:noFill/>
          </a:ln>
        </p:spPr>
        <p:txBody>
          <a:bodyPr spcFirstLastPara="1" wrap="square" lIns="68575" tIns="68575" rIns="68575" bIns="68575" anchor="t" anchorCtr="0">
            <a:noAutofit/>
          </a:bodyPr>
          <a:lstStyle/>
          <a:p>
            <a:pPr marL="0" lvl="0" indent="0" algn="l" rtl="0">
              <a:lnSpc>
                <a:spcPct val="90000"/>
              </a:lnSpc>
              <a:spcBef>
                <a:spcPts val="0"/>
              </a:spcBef>
              <a:spcAft>
                <a:spcPts val="0"/>
              </a:spcAft>
              <a:buClr>
                <a:schemeClr val="dk1"/>
              </a:buClr>
              <a:buSzPts val="800"/>
              <a:buFont typeface="Arial"/>
              <a:buNone/>
            </a:pPr>
            <a:r>
              <a:rPr lang="en-US" sz="1500" b="1">
                <a:solidFill>
                  <a:srgbClr val="FF9900"/>
                </a:solidFill>
                <a:latin typeface="Courier"/>
                <a:ea typeface="Courier"/>
                <a:cs typeface="Courier"/>
                <a:sym typeface="Courier"/>
              </a:rPr>
              <a:t>resource</a:t>
            </a:r>
            <a:r>
              <a:rPr lang="en-US" sz="1500" b="1">
                <a:solidFill>
                  <a:srgbClr val="FFFFFF"/>
                </a:solidFill>
                <a:latin typeface="Courier"/>
                <a:ea typeface="Courier"/>
                <a:cs typeface="Courier"/>
                <a:sym typeface="Courier"/>
              </a:rPr>
              <a:t> </a:t>
            </a:r>
            <a:r>
              <a:rPr lang="en-US" sz="1500" b="1">
                <a:solidFill>
                  <a:srgbClr val="6FA8DC"/>
                </a:solidFill>
                <a:latin typeface="Courier"/>
                <a:ea typeface="Courier"/>
                <a:cs typeface="Courier"/>
                <a:sym typeface="Courier"/>
              </a:rPr>
              <a:t>“aws_instance” “web”</a:t>
            </a:r>
            <a:r>
              <a:rPr lang="en-US" sz="1500" b="1">
                <a:solidFill>
                  <a:srgbClr val="FFFFFF"/>
                </a:solidFill>
                <a:latin typeface="Courier"/>
                <a:ea typeface="Courier"/>
                <a:cs typeface="Courier"/>
                <a:sym typeface="Courier"/>
              </a:rPr>
              <a:t> </a:t>
            </a:r>
            <a:r>
              <a:rPr lang="en-US" sz="1500" b="1">
                <a:solidFill>
                  <a:srgbClr val="C9DAF8"/>
                </a:solidFill>
                <a:latin typeface="Courier"/>
                <a:ea typeface="Courier"/>
                <a:cs typeface="Courier"/>
                <a:sym typeface="Courier"/>
              </a:rPr>
              <a:t>{</a:t>
            </a:r>
            <a:endParaRPr sz="1500" b="1">
              <a:solidFill>
                <a:srgbClr val="C9DAF8"/>
              </a:solidFill>
              <a:latin typeface="Courier"/>
              <a:ea typeface="Courier"/>
              <a:cs typeface="Courier"/>
              <a:sym typeface="Courier"/>
            </a:endParaRPr>
          </a:p>
          <a:p>
            <a:pPr marL="0" lvl="0" indent="0" algn="l" rtl="0">
              <a:lnSpc>
                <a:spcPct val="90000"/>
              </a:lnSpc>
              <a:spcBef>
                <a:spcPts val="0"/>
              </a:spcBef>
              <a:spcAft>
                <a:spcPts val="0"/>
              </a:spcAft>
              <a:buNone/>
            </a:pPr>
            <a:r>
              <a:rPr lang="en-US" sz="1500" b="1">
                <a:solidFill>
                  <a:srgbClr val="C9DAF8"/>
                </a:solidFill>
                <a:latin typeface="Courier"/>
                <a:ea typeface="Courier"/>
                <a:cs typeface="Courier"/>
                <a:sym typeface="Courier"/>
              </a:rPr>
              <a:t>  </a:t>
            </a:r>
            <a:r>
              <a:rPr lang="en-US" sz="1500" b="1">
                <a:solidFill>
                  <a:srgbClr val="8E7CC3"/>
                </a:solidFill>
                <a:latin typeface="Courier"/>
                <a:ea typeface="Courier"/>
                <a:cs typeface="Courier"/>
                <a:sym typeface="Courier"/>
              </a:rPr>
              <a:t>count</a:t>
            </a:r>
            <a:r>
              <a:rPr lang="en-US" sz="1500" b="1">
                <a:solidFill>
                  <a:srgbClr val="C9DAF8"/>
                </a:solidFill>
                <a:latin typeface="Courier"/>
                <a:ea typeface="Courier"/>
                <a:cs typeface="Courier"/>
                <a:sym typeface="Courier"/>
              </a:rPr>
              <a:t>         = </a:t>
            </a:r>
            <a:r>
              <a:rPr lang="en-US" sz="1500" b="1">
                <a:solidFill>
                  <a:srgbClr val="6AA84F"/>
                </a:solidFill>
                <a:latin typeface="Courier"/>
                <a:ea typeface="Courier"/>
                <a:cs typeface="Courier"/>
                <a:sym typeface="Courier"/>
              </a:rPr>
              <a:t>2</a:t>
            </a:r>
            <a:endParaRPr sz="15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8E7CC3"/>
                </a:solidFill>
                <a:latin typeface="Courier"/>
                <a:ea typeface="Courier"/>
                <a:cs typeface="Courier"/>
                <a:sym typeface="Courier"/>
              </a:rPr>
              <a:t>  ami</a:t>
            </a:r>
            <a:r>
              <a:rPr lang="en-US" sz="1500" b="1">
                <a:solidFill>
                  <a:srgbClr val="C9DAF8"/>
                </a:solidFill>
                <a:latin typeface="Courier"/>
                <a:ea typeface="Courier"/>
                <a:cs typeface="Courier"/>
                <a:sym typeface="Courier"/>
              </a:rPr>
              <a:t>           = </a:t>
            </a:r>
            <a:r>
              <a:rPr lang="en-US" sz="1500" b="1">
                <a:solidFill>
                  <a:srgbClr val="6AA84F"/>
                </a:solidFill>
                <a:latin typeface="Courier"/>
                <a:ea typeface="Courier"/>
                <a:cs typeface="Courier"/>
                <a:sym typeface="Courier"/>
              </a:rPr>
              <a:t>“</a:t>
            </a:r>
            <a:r>
              <a:rPr lang="en-US" sz="1500" b="1">
                <a:solidFill>
                  <a:srgbClr val="C9DAF8"/>
                </a:solidFill>
                <a:latin typeface="Courier"/>
                <a:ea typeface="Courier"/>
                <a:cs typeface="Courier"/>
                <a:sym typeface="Courier"/>
              </a:rPr>
              <a:t>${var.</a:t>
            </a:r>
            <a:r>
              <a:rPr lang="en-US" sz="1500" b="1">
                <a:solidFill>
                  <a:srgbClr val="8E7CC3"/>
                </a:solidFill>
                <a:latin typeface="Courier"/>
                <a:ea typeface="Courier"/>
                <a:cs typeface="Courier"/>
                <a:sym typeface="Courier"/>
              </a:rPr>
              <a:t>ami</a:t>
            </a:r>
            <a:r>
              <a:rPr lang="en-US" sz="1500" b="1">
                <a:solidFill>
                  <a:srgbClr val="C9DAF8"/>
                </a:solidFill>
                <a:latin typeface="Courier"/>
                <a:ea typeface="Courier"/>
                <a:cs typeface="Courier"/>
                <a:sym typeface="Courier"/>
              </a:rPr>
              <a:t>}</a:t>
            </a:r>
            <a:r>
              <a:rPr lang="en-US" sz="1500" b="1">
                <a:solidFill>
                  <a:srgbClr val="6AA84F"/>
                </a:solidFill>
                <a:latin typeface="Courier"/>
                <a:ea typeface="Courier"/>
                <a:cs typeface="Courier"/>
                <a:sym typeface="Courier"/>
              </a:rPr>
              <a:t>“</a:t>
            </a:r>
            <a:endParaRPr sz="15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r>
              <a:rPr lang="en-US" sz="1500" b="1">
                <a:solidFill>
                  <a:srgbClr val="8E7CC3"/>
                </a:solidFill>
                <a:latin typeface="Courier"/>
                <a:ea typeface="Courier"/>
                <a:cs typeface="Courier"/>
                <a:sym typeface="Courier"/>
              </a:rPr>
              <a:t>instance_type</a:t>
            </a:r>
            <a:r>
              <a:rPr lang="en-US" sz="1500" b="1">
                <a:solidFill>
                  <a:srgbClr val="C9DAF8"/>
                </a:solidFill>
                <a:latin typeface="Courier"/>
                <a:ea typeface="Courier"/>
                <a:cs typeface="Courier"/>
                <a:sym typeface="Courier"/>
              </a:rPr>
              <a:t> = </a:t>
            </a:r>
            <a:r>
              <a:rPr lang="en-US" sz="1500" b="1">
                <a:solidFill>
                  <a:srgbClr val="6AA84F"/>
                </a:solidFill>
                <a:latin typeface="Courier"/>
                <a:ea typeface="Courier"/>
                <a:cs typeface="Courier"/>
                <a:sym typeface="Courier"/>
              </a:rPr>
              <a:t>“</a:t>
            </a:r>
            <a:r>
              <a:rPr lang="en-US" sz="1500" b="1">
                <a:solidFill>
                  <a:srgbClr val="C9DAF8"/>
                </a:solidFill>
                <a:latin typeface="Courier"/>
                <a:ea typeface="Courier"/>
                <a:cs typeface="Courier"/>
                <a:sym typeface="Courier"/>
              </a:rPr>
              <a:t>${var.</a:t>
            </a:r>
            <a:r>
              <a:rPr lang="en-US" sz="1500" b="1">
                <a:solidFill>
                  <a:srgbClr val="8E7CC3"/>
                </a:solidFill>
                <a:latin typeface="Courier"/>
                <a:ea typeface="Courier"/>
                <a:cs typeface="Courier"/>
                <a:sym typeface="Courier"/>
              </a:rPr>
              <a:t>instance_type</a:t>
            </a:r>
            <a:r>
              <a:rPr lang="en-US" sz="1500" b="1">
                <a:solidFill>
                  <a:srgbClr val="C9DAF8"/>
                </a:solidFill>
                <a:latin typeface="Courier"/>
                <a:ea typeface="Courier"/>
                <a:cs typeface="Courier"/>
                <a:sym typeface="Courier"/>
              </a:rPr>
              <a:t>}</a:t>
            </a:r>
            <a:r>
              <a:rPr lang="en-US" sz="1500" b="1">
                <a:solidFill>
                  <a:srgbClr val="6AA84F"/>
                </a:solidFill>
                <a:latin typeface="Courier"/>
                <a:ea typeface="Courier"/>
                <a:cs typeface="Courier"/>
                <a:sym typeface="Courier"/>
              </a:rPr>
              <a:t>”</a:t>
            </a:r>
            <a:endParaRPr sz="15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endParaRPr sz="15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r>
              <a:rPr lang="en-US" sz="1500" b="1">
                <a:solidFill>
                  <a:srgbClr val="8E7CC3"/>
                </a:solidFill>
                <a:latin typeface="Courier"/>
                <a:ea typeface="Courier"/>
                <a:cs typeface="Courier"/>
                <a:sym typeface="Courier"/>
              </a:rPr>
              <a:t>tags</a:t>
            </a:r>
            <a:r>
              <a:rPr lang="en-US" sz="1500" b="1">
                <a:solidFill>
                  <a:srgbClr val="C9DAF8"/>
                </a:solidFill>
                <a:latin typeface="Courier"/>
                <a:ea typeface="Courier"/>
                <a:cs typeface="Courier"/>
                <a:sym typeface="Courier"/>
              </a:rPr>
              <a:t> {</a:t>
            </a:r>
            <a:endParaRPr sz="15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r>
              <a:rPr lang="en-US" sz="1500" b="1">
                <a:solidFill>
                  <a:srgbClr val="8E7CC3"/>
                </a:solidFill>
                <a:latin typeface="Courier"/>
                <a:ea typeface="Courier"/>
                <a:cs typeface="Courier"/>
                <a:sym typeface="Courier"/>
              </a:rPr>
              <a:t>Name</a:t>
            </a:r>
            <a:r>
              <a:rPr lang="en-US" sz="1500" b="1">
                <a:solidFill>
                  <a:srgbClr val="C9DAF8"/>
                </a:solidFill>
                <a:latin typeface="Courier"/>
                <a:ea typeface="Courier"/>
                <a:cs typeface="Courier"/>
                <a:sym typeface="Courier"/>
              </a:rPr>
              <a:t> = </a:t>
            </a:r>
            <a:r>
              <a:rPr lang="en-US" sz="1500" b="1">
                <a:solidFill>
                  <a:srgbClr val="6AA84F"/>
                </a:solidFill>
                <a:latin typeface="Courier"/>
                <a:ea typeface="Courier"/>
                <a:cs typeface="Courier"/>
                <a:sym typeface="Courier"/>
              </a:rPr>
              <a:t>“web-</a:t>
            </a:r>
            <a:r>
              <a:rPr lang="en-US" sz="1500" b="1">
                <a:solidFill>
                  <a:srgbClr val="C9DAF8"/>
                </a:solidFill>
                <a:latin typeface="Courier"/>
                <a:ea typeface="Courier"/>
                <a:cs typeface="Courier"/>
                <a:sym typeface="Courier"/>
              </a:rPr>
              <a:t>${count.</a:t>
            </a:r>
            <a:r>
              <a:rPr lang="en-US" sz="1500" b="1">
                <a:solidFill>
                  <a:srgbClr val="8E7CC3"/>
                </a:solidFill>
                <a:latin typeface="Courier"/>
                <a:ea typeface="Courier"/>
                <a:cs typeface="Courier"/>
                <a:sym typeface="Courier"/>
              </a:rPr>
              <a:t>index</a:t>
            </a:r>
            <a:r>
              <a:rPr lang="en-US" sz="1500" b="1">
                <a:solidFill>
                  <a:srgbClr val="C9DAF8"/>
                </a:solidFill>
                <a:latin typeface="Courier"/>
                <a:ea typeface="Courier"/>
                <a:cs typeface="Courier"/>
                <a:sym typeface="Courier"/>
              </a:rPr>
              <a:t>}</a:t>
            </a:r>
            <a:r>
              <a:rPr lang="en-US" sz="1500" b="1">
                <a:solidFill>
                  <a:srgbClr val="6AA84F"/>
                </a:solidFill>
                <a:latin typeface="Courier"/>
                <a:ea typeface="Courier"/>
                <a:cs typeface="Courier"/>
                <a:sym typeface="Courier"/>
              </a:rPr>
              <a:t>”</a:t>
            </a:r>
            <a:endParaRPr sz="1500" b="1">
              <a:solidFill>
                <a:srgbClr val="6AA84F"/>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  }</a:t>
            </a:r>
            <a:endParaRPr sz="1500" b="1">
              <a:solidFill>
                <a:srgbClr val="C9DAF8"/>
              </a:solidFill>
              <a:latin typeface="Courier"/>
              <a:ea typeface="Courier"/>
              <a:cs typeface="Courier"/>
              <a:sym typeface="Courier"/>
            </a:endParaRPr>
          </a:p>
          <a:p>
            <a:pPr marL="0" lvl="0" indent="0" algn="l" rtl="0">
              <a:lnSpc>
                <a:spcPct val="90000"/>
              </a:lnSpc>
              <a:spcBef>
                <a:spcPts val="0"/>
              </a:spcBef>
              <a:spcAft>
                <a:spcPts val="0"/>
              </a:spcAft>
              <a:buClr>
                <a:schemeClr val="dk1"/>
              </a:buClr>
              <a:buSzPts val="800"/>
              <a:buFont typeface="Arial"/>
              <a:buNone/>
            </a:pPr>
            <a:r>
              <a:rPr lang="en-US" sz="1500" b="1">
                <a:solidFill>
                  <a:srgbClr val="C9DAF8"/>
                </a:solidFill>
                <a:latin typeface="Courier"/>
                <a:ea typeface="Courier"/>
                <a:cs typeface="Courier"/>
                <a:sym typeface="Courier"/>
              </a:rPr>
              <a:t>}</a:t>
            </a:r>
            <a:endParaRPr sz="1500">
              <a:latin typeface="Helvetica Neue Light"/>
              <a:ea typeface="Helvetica Neue Light"/>
              <a:cs typeface="Helvetica Neue Light"/>
              <a:sym typeface="Helvetica Neue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Reference</a:t>
            </a:r>
            <a:endParaRPr b="1">
              <a:latin typeface="Helvetica Neue"/>
              <a:ea typeface="Helvetica Neue"/>
              <a:cs typeface="Helvetica Neue"/>
              <a:sym typeface="Helvetica Neue"/>
            </a:endParaRPr>
          </a:p>
        </p:txBody>
      </p:sp>
      <p:sp>
        <p:nvSpPr>
          <p:cNvPr id="713" name="Google Shape;713;p102"/>
          <p:cNvSpPr txBox="1">
            <a:spLocks noGrp="1"/>
          </p:cNvSpPr>
          <p:nvPr>
            <p:ph type="body" idx="1"/>
          </p:nvPr>
        </p:nvSpPr>
        <p:spPr>
          <a:xfrm>
            <a:off x="630000" y="1172438"/>
            <a:ext cx="7884000" cy="3373200"/>
          </a:xfrm>
          <a:prstGeom prst="rect">
            <a:avLst/>
          </a:prstGeom>
          <a:noFill/>
          <a:ln>
            <a:noFill/>
          </a:ln>
        </p:spPr>
        <p:txBody>
          <a:bodyPr spcFirstLastPara="1" wrap="square" lIns="0" tIns="35100" rIns="68575" bIns="34275" anchor="t" anchorCtr="0">
            <a:noAutofit/>
          </a:bodyPr>
          <a:lstStyle/>
          <a:p>
            <a:pPr marL="342900" lvl="0" indent="-279400" algn="l" rtl="0">
              <a:lnSpc>
                <a:spcPct val="115000"/>
              </a:lnSpc>
              <a:spcBef>
                <a:spcPts val="0"/>
              </a:spcBef>
              <a:spcAft>
                <a:spcPts val="0"/>
              </a:spcAft>
              <a:buClr>
                <a:schemeClr val="dk1"/>
              </a:buClr>
              <a:buSzPts val="1800"/>
              <a:buChar char="●"/>
            </a:pPr>
            <a:r>
              <a:rPr lang="en-US">
                <a:solidFill>
                  <a:schemeClr val="dk1"/>
                </a:solidFill>
              </a:rPr>
              <a:t>attributes of current resource</a:t>
            </a:r>
            <a:endParaRPr>
              <a:solidFill>
                <a:schemeClr val="dk1"/>
              </a:solidFill>
            </a:endParaRPr>
          </a:p>
          <a:p>
            <a:pPr marL="685800" lvl="1" indent="-279400" algn="l" rtl="0">
              <a:lnSpc>
                <a:spcPct val="115000"/>
              </a:lnSpc>
              <a:spcBef>
                <a:spcPts val="0"/>
              </a:spcBef>
              <a:spcAft>
                <a:spcPts val="0"/>
              </a:spcAft>
              <a:buClr>
                <a:schemeClr val="dk1"/>
              </a:buClr>
              <a:buSzPts val="1800"/>
              <a:buFont typeface="Courier New"/>
              <a:buChar char="○"/>
            </a:pPr>
            <a:r>
              <a:rPr lang="en-US" sz="1800">
                <a:solidFill>
                  <a:schemeClr val="dk1"/>
                </a:solidFill>
              </a:rPr>
              <a:t>syntax is </a:t>
            </a:r>
            <a:r>
              <a:rPr lang="en-US" sz="1800" b="1">
                <a:solidFill>
                  <a:schemeClr val="dk1"/>
                </a:solidFill>
                <a:latin typeface="Consolas"/>
                <a:ea typeface="Consolas"/>
                <a:cs typeface="Consolas"/>
                <a:sym typeface="Consolas"/>
              </a:rPr>
              <a:t>self.ATTRIBUTE</a:t>
            </a:r>
            <a:endParaRPr sz="1800">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chemeClr val="dk1"/>
              </a:buClr>
              <a:buSzPts val="1800"/>
              <a:buFont typeface="Courier New"/>
              <a:buChar char="○"/>
            </a:pPr>
            <a:r>
              <a:rPr lang="en-US" sz="1800">
                <a:solidFill>
                  <a:schemeClr val="dk1"/>
                </a:solidFill>
              </a:rPr>
              <a:t>e.g., </a:t>
            </a:r>
            <a:r>
              <a:rPr lang="en-US" sz="1800" b="1">
                <a:solidFill>
                  <a:schemeClr val="dk1"/>
                </a:solidFill>
                <a:latin typeface="Consolas"/>
                <a:ea typeface="Consolas"/>
                <a:cs typeface="Consolas"/>
                <a:sym typeface="Consolas"/>
              </a:rPr>
              <a:t>${self.private_ip}</a:t>
            </a:r>
            <a:r>
              <a:rPr lang="en-US" sz="1800">
                <a:solidFill>
                  <a:schemeClr val="dk1"/>
                </a:solidFill>
              </a:rPr>
              <a:t> interpolates resource's private IP address</a:t>
            </a:r>
            <a:endParaRPr sz="1800" b="1">
              <a:solidFill>
                <a:srgbClr val="000000"/>
              </a:solidFill>
              <a:latin typeface="Courier"/>
              <a:ea typeface="Courier"/>
              <a:cs typeface="Courier"/>
              <a:sym typeface="Courier"/>
            </a:endParaRPr>
          </a:p>
        </p:txBody>
      </p:sp>
      <p:sp>
        <p:nvSpPr>
          <p:cNvPr id="714" name="Google Shape;714;p10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89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714373" y="243000"/>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dirty="0">
                <a:latin typeface="Helvetica Neue"/>
                <a:ea typeface="Helvetica Neue"/>
                <a:cs typeface="Helvetica Neue"/>
                <a:sym typeface="Helvetica Neue"/>
              </a:rPr>
              <a:t>Schedule</a:t>
            </a:r>
            <a:endParaRPr b="1" dirty="0">
              <a:latin typeface="Helvetica Neue"/>
              <a:ea typeface="Helvetica Neue"/>
              <a:cs typeface="Helvetica Neue"/>
              <a:sym typeface="Helvetica Neue"/>
            </a:endParaRPr>
          </a:p>
        </p:txBody>
      </p:sp>
      <p:sp>
        <p:nvSpPr>
          <p:cNvPr id="119" name="Google Shape;119;p21"/>
          <p:cNvSpPr txBox="1">
            <a:spLocks noGrp="1"/>
          </p:cNvSpPr>
          <p:nvPr>
            <p:ph type="body" idx="1"/>
          </p:nvPr>
        </p:nvSpPr>
        <p:spPr>
          <a:xfrm>
            <a:off x="621000" y="1134000"/>
            <a:ext cx="7884000" cy="3510000"/>
          </a:xfrm>
          <a:prstGeom prst="rect">
            <a:avLst/>
          </a:prstGeom>
          <a:noFill/>
          <a:ln>
            <a:noFill/>
          </a:ln>
        </p:spPr>
        <p:txBody>
          <a:bodyPr spcFirstLastPara="1" wrap="square" lIns="67500" tIns="35100" rIns="68575" bIns="34275" anchor="t" anchorCtr="0">
            <a:noAutofit/>
          </a:bodyPr>
          <a:lstStyle/>
          <a:p>
            <a:pPr marL="342900" lvl="0" indent="-317500" algn="l" rtl="0">
              <a:lnSpc>
                <a:spcPct val="115000"/>
              </a:lnSpc>
              <a:spcBef>
                <a:spcPts val="0"/>
              </a:spcBef>
              <a:spcAft>
                <a:spcPts val="0"/>
              </a:spcAft>
              <a:buClr>
                <a:srgbClr val="000000"/>
              </a:buClr>
              <a:buSzPts val="2400"/>
              <a:buFont typeface="Helvetica Neue Light"/>
              <a:buChar char="●"/>
            </a:pPr>
            <a:r>
              <a:rPr lang="en-US" sz="2400" dirty="0">
                <a:solidFill>
                  <a:srgbClr val="000000"/>
                </a:solidFill>
              </a:rPr>
              <a:t>Course runs 9:00 - 3:30 Pacific time</a:t>
            </a:r>
            <a:endParaRPr sz="2400" dirty="0">
              <a:solidFill>
                <a:srgbClr val="000000"/>
              </a:solidFill>
            </a:endParaRPr>
          </a:p>
          <a:p>
            <a:pPr marL="685800" lvl="1" indent="-317500" algn="l" rtl="0">
              <a:lnSpc>
                <a:spcPct val="115000"/>
              </a:lnSpc>
              <a:spcBef>
                <a:spcPts val="0"/>
              </a:spcBef>
              <a:spcAft>
                <a:spcPts val="0"/>
              </a:spcAft>
              <a:buClr>
                <a:srgbClr val="000000"/>
              </a:buClr>
              <a:buSzPts val="2400"/>
              <a:buFont typeface="Helvetica Neue Light"/>
              <a:buChar char="○"/>
            </a:pPr>
            <a:r>
              <a:rPr lang="en-US" sz="2400" dirty="0">
                <a:solidFill>
                  <a:srgbClr val="000000"/>
                </a:solidFill>
              </a:rPr>
              <a:t>Lunch break from 12-1 Pacific time</a:t>
            </a:r>
            <a:endParaRPr sz="2400" dirty="0">
              <a:solidFill>
                <a:srgbClr val="000000"/>
              </a:solidFill>
            </a:endParaRPr>
          </a:p>
          <a:p>
            <a:pPr marL="685800" lvl="1" indent="-317500" algn="l" rtl="0">
              <a:lnSpc>
                <a:spcPct val="115000"/>
              </a:lnSpc>
              <a:spcBef>
                <a:spcPts val="0"/>
              </a:spcBef>
              <a:spcAft>
                <a:spcPts val="0"/>
              </a:spcAft>
              <a:buClr>
                <a:srgbClr val="000000"/>
              </a:buClr>
              <a:buSzPts val="2400"/>
              <a:buFont typeface="Helvetica Neue Light"/>
              <a:buChar char="○"/>
            </a:pPr>
            <a:r>
              <a:rPr lang="en-US" sz="2400" dirty="0">
                <a:solidFill>
                  <a:srgbClr val="000000"/>
                </a:solidFill>
              </a:rPr>
              <a:t>10-15 min. breaks as needed</a:t>
            </a:r>
            <a:endParaRPr sz="2400" dirty="0">
              <a:solidFill>
                <a:srgbClr val="000000"/>
              </a:solidFill>
            </a:endParaRPr>
          </a:p>
        </p:txBody>
      </p:sp>
      <p:sp>
        <p:nvSpPr>
          <p:cNvPr id="120" name="Google Shape;120;p21"/>
          <p:cNvSpPr txBox="1">
            <a:spLocks noGrp="1"/>
          </p:cNvSpPr>
          <p:nvPr>
            <p:ph type="sldNum" idx="12"/>
          </p:nvPr>
        </p:nvSpPr>
        <p:spPr>
          <a:xfrm>
            <a:off x="8504999" y="4902993"/>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3"/>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Reference (cont’d)</a:t>
            </a:r>
            <a:endParaRPr b="1">
              <a:latin typeface="Helvetica Neue"/>
              <a:ea typeface="Helvetica Neue"/>
              <a:cs typeface="Helvetica Neue"/>
              <a:sym typeface="Helvetica Neue"/>
            </a:endParaRPr>
          </a:p>
        </p:txBody>
      </p:sp>
      <p:sp>
        <p:nvSpPr>
          <p:cNvPr id="720" name="Google Shape;720;p103"/>
          <p:cNvSpPr txBox="1">
            <a:spLocks noGrp="1"/>
          </p:cNvSpPr>
          <p:nvPr>
            <p:ph type="body" idx="1"/>
          </p:nvPr>
        </p:nvSpPr>
        <p:spPr>
          <a:xfrm>
            <a:off x="630000" y="1035984"/>
            <a:ext cx="7884000" cy="3632700"/>
          </a:xfrm>
          <a:prstGeom prst="rect">
            <a:avLst/>
          </a:prstGeom>
          <a:noFill/>
          <a:ln>
            <a:noFill/>
          </a:ln>
        </p:spPr>
        <p:txBody>
          <a:bodyPr spcFirstLastPara="1" wrap="square" lIns="0" tIns="35100" rIns="68575" bIns="34275" anchor="t" anchorCtr="0">
            <a:noAutofit/>
          </a:bodyPr>
          <a:lstStyle/>
          <a:p>
            <a:pPr marL="342900" lvl="0" indent="-273050" algn="l" rtl="0">
              <a:lnSpc>
                <a:spcPct val="115000"/>
              </a:lnSpc>
              <a:spcBef>
                <a:spcPts val="0"/>
              </a:spcBef>
              <a:spcAft>
                <a:spcPts val="0"/>
              </a:spcAft>
              <a:buClr>
                <a:schemeClr val="dk1"/>
              </a:buClr>
              <a:buSzPts val="1700"/>
              <a:buFont typeface="Consolas"/>
              <a:buChar char="●"/>
            </a:pPr>
            <a:r>
              <a:rPr lang="en-US" sz="1700">
                <a:solidFill>
                  <a:srgbClr val="000000"/>
                </a:solidFill>
              </a:rPr>
              <a:t>attributes of other resources</a:t>
            </a:r>
            <a:endParaRPr sz="1700">
              <a:solidFill>
                <a:srgbClr val="000000"/>
              </a:solidFill>
            </a:endParaRPr>
          </a:p>
          <a:p>
            <a:pPr marL="685800" marR="0" lvl="1" indent="-273050" algn="l" rtl="0">
              <a:lnSpc>
                <a:spcPct val="115000"/>
              </a:lnSpc>
              <a:spcBef>
                <a:spcPts val="0"/>
              </a:spcBef>
              <a:spcAft>
                <a:spcPts val="0"/>
              </a:spcAft>
              <a:buClr>
                <a:srgbClr val="000000"/>
              </a:buClr>
              <a:buSzPts val="1700"/>
              <a:buFont typeface="Courier New"/>
              <a:buChar char="○"/>
            </a:pPr>
            <a:r>
              <a:rPr lang="en-US">
                <a:solidFill>
                  <a:srgbClr val="000000"/>
                </a:solidFill>
              </a:rPr>
              <a:t>syntax is </a:t>
            </a:r>
            <a:r>
              <a:rPr lang="en-US" b="1">
                <a:solidFill>
                  <a:srgbClr val="000000"/>
                </a:solidFill>
                <a:latin typeface="Consolas"/>
                <a:ea typeface="Consolas"/>
                <a:cs typeface="Consolas"/>
                <a:sym typeface="Consolas"/>
              </a:rPr>
              <a:t>TYPE.NAME.ATTRIBUTE</a:t>
            </a:r>
            <a:endParaRPr>
              <a:solidFill>
                <a:srgbClr val="000000"/>
              </a:solidFill>
            </a:endParaRPr>
          </a:p>
          <a:p>
            <a:pPr marL="685800" marR="0" lvl="1" indent="-273050" algn="l" rtl="0">
              <a:lnSpc>
                <a:spcPct val="115000"/>
              </a:lnSpc>
              <a:spcBef>
                <a:spcPts val="0"/>
              </a:spcBef>
              <a:spcAft>
                <a:spcPts val="0"/>
              </a:spcAft>
              <a:buClr>
                <a:srgbClr val="000000"/>
              </a:buClr>
              <a:buSzPts val="1700"/>
              <a:buFont typeface="Consolas"/>
              <a:buChar char="○"/>
            </a:pPr>
            <a:r>
              <a:rPr lang="en-US" b="1">
                <a:solidFill>
                  <a:srgbClr val="000000"/>
                </a:solidFill>
                <a:latin typeface="Consolas"/>
                <a:ea typeface="Consolas"/>
                <a:cs typeface="Consolas"/>
                <a:sym typeface="Consolas"/>
              </a:rPr>
              <a:t>${aws_instance.web.id}</a:t>
            </a:r>
            <a:endParaRPr b="1">
              <a:solidFill>
                <a:srgbClr val="000000"/>
              </a:solidFill>
              <a:latin typeface="Consolas"/>
              <a:ea typeface="Consolas"/>
              <a:cs typeface="Consolas"/>
              <a:sym typeface="Consolas"/>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interpolate ID attribute from the </a:t>
            </a:r>
            <a:r>
              <a:rPr lang="en-US" sz="1700" b="1">
                <a:solidFill>
                  <a:srgbClr val="000000"/>
                </a:solidFill>
                <a:latin typeface="Consolas"/>
                <a:ea typeface="Consolas"/>
                <a:cs typeface="Consolas"/>
                <a:sym typeface="Consolas"/>
              </a:rPr>
              <a:t>aws_instance</a:t>
            </a:r>
            <a:r>
              <a:rPr lang="en-US" sz="1700">
                <a:solidFill>
                  <a:srgbClr val="000000"/>
                </a:solidFill>
              </a:rPr>
              <a:t> resource </a:t>
            </a:r>
            <a:r>
              <a:rPr lang="en-US" sz="1700" b="1">
                <a:solidFill>
                  <a:srgbClr val="000000"/>
                </a:solidFill>
                <a:latin typeface="Consolas"/>
                <a:ea typeface="Consolas"/>
                <a:cs typeface="Consolas"/>
                <a:sym typeface="Consolas"/>
              </a:rPr>
              <a:t>web</a:t>
            </a:r>
            <a:endParaRPr sz="1700" b="1">
              <a:solidFill>
                <a:srgbClr val="000000"/>
              </a:solidFill>
              <a:latin typeface="Consolas"/>
              <a:ea typeface="Consolas"/>
              <a:cs typeface="Consolas"/>
              <a:sym typeface="Consolas"/>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if resource has a count attribute set, you can access individual attributes with a zero-based index, such as </a:t>
            </a:r>
            <a:r>
              <a:rPr lang="en-US" sz="1700" b="1">
                <a:solidFill>
                  <a:srgbClr val="000000"/>
                </a:solidFill>
                <a:latin typeface="Consolas"/>
                <a:ea typeface="Consolas"/>
                <a:cs typeface="Consolas"/>
                <a:sym typeface="Consolas"/>
              </a:rPr>
              <a:t>${aws_instance.web.0.id}</a:t>
            </a:r>
            <a:endParaRPr sz="1700">
              <a:solidFill>
                <a:srgbClr val="000000"/>
              </a:solidFill>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or use the splat syntax to get a list of all the attributes: </a:t>
            </a:r>
            <a:r>
              <a:rPr lang="en-US" sz="1700" b="1">
                <a:solidFill>
                  <a:srgbClr val="000000"/>
                </a:solidFill>
                <a:latin typeface="Consolas"/>
                <a:ea typeface="Consolas"/>
                <a:cs typeface="Consolas"/>
                <a:sym typeface="Consolas"/>
              </a:rPr>
              <a:t>${aws_instance.web.*.id}</a:t>
            </a:r>
            <a:endParaRPr sz="1700">
              <a:solidFill>
                <a:srgbClr val="000000"/>
              </a:solidFill>
            </a:endParaRPr>
          </a:p>
          <a:p>
            <a:pPr marL="685800" marR="0" lvl="1" indent="-273050" algn="l" rtl="0">
              <a:lnSpc>
                <a:spcPct val="115000"/>
              </a:lnSpc>
              <a:spcBef>
                <a:spcPts val="0"/>
              </a:spcBef>
              <a:spcAft>
                <a:spcPts val="0"/>
              </a:spcAft>
              <a:buClr>
                <a:srgbClr val="000000"/>
              </a:buClr>
              <a:buSzPts val="1700"/>
              <a:buFont typeface="Courier New"/>
              <a:buChar char="○"/>
            </a:pPr>
            <a:r>
              <a:rPr lang="en-US" b="1">
                <a:solidFill>
                  <a:srgbClr val="000000"/>
                </a:solidFill>
                <a:latin typeface="Helvetica Neue"/>
                <a:ea typeface="Helvetica Neue"/>
                <a:cs typeface="Helvetica Neue"/>
                <a:sym typeface="Helvetica Neue"/>
              </a:rPr>
              <a:t>UPDATE</a:t>
            </a:r>
            <a:r>
              <a:rPr lang="en-US">
                <a:solidFill>
                  <a:srgbClr val="000000"/>
                </a:solidFill>
              </a:rPr>
              <a:t>: 0.12 syntax for these is now:</a:t>
            </a:r>
            <a:endParaRPr>
              <a:solidFill>
                <a:srgbClr val="000000"/>
              </a:solidFill>
            </a:endParaRPr>
          </a:p>
          <a:p>
            <a:pPr marL="1028700" marR="0" lvl="0" indent="0" algn="l" rtl="0">
              <a:lnSpc>
                <a:spcPct val="115000"/>
              </a:lnSpc>
              <a:spcBef>
                <a:spcPts val="0"/>
              </a:spcBef>
              <a:spcAft>
                <a:spcPts val="0"/>
              </a:spcAft>
              <a:buNone/>
            </a:pPr>
            <a:r>
              <a:rPr lang="en-US" sz="1700" b="1">
                <a:solidFill>
                  <a:srgbClr val="000000"/>
                </a:solidFill>
                <a:latin typeface="Consolas"/>
                <a:ea typeface="Consolas"/>
                <a:cs typeface="Consolas"/>
                <a:sym typeface="Consolas"/>
              </a:rPr>
              <a:t>${aws_instance.web[0].id}</a:t>
            </a:r>
            <a:endParaRPr sz="1700" b="1">
              <a:solidFill>
                <a:srgbClr val="000000"/>
              </a:solidFill>
              <a:latin typeface="Consolas"/>
              <a:ea typeface="Consolas"/>
              <a:cs typeface="Consolas"/>
              <a:sym typeface="Consolas"/>
            </a:endParaRPr>
          </a:p>
          <a:p>
            <a:pPr marL="1028700" marR="0" lvl="0" indent="0" algn="l" rtl="0">
              <a:lnSpc>
                <a:spcPct val="115000"/>
              </a:lnSpc>
              <a:spcBef>
                <a:spcPts val="0"/>
              </a:spcBef>
              <a:spcAft>
                <a:spcPts val="0"/>
              </a:spcAft>
              <a:buNone/>
            </a:pPr>
            <a:r>
              <a:rPr lang="en-US" sz="1700" b="1">
                <a:solidFill>
                  <a:srgbClr val="000000"/>
                </a:solidFill>
                <a:latin typeface="Consolas"/>
                <a:ea typeface="Consolas"/>
                <a:cs typeface="Consolas"/>
                <a:sym typeface="Consolas"/>
              </a:rPr>
              <a:t>${aws_instance.web[*].id}</a:t>
            </a:r>
            <a:endParaRPr sz="1700" b="1">
              <a:solidFill>
                <a:srgbClr val="000000"/>
              </a:solidFill>
              <a:latin typeface="Consolas"/>
              <a:ea typeface="Consolas"/>
              <a:cs typeface="Consolas"/>
              <a:sym typeface="Consolas"/>
            </a:endParaRPr>
          </a:p>
        </p:txBody>
      </p:sp>
      <p:sp>
        <p:nvSpPr>
          <p:cNvPr id="721" name="Google Shape;721;p103"/>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4"/>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 and Reference</a:t>
            </a:r>
            <a:endParaRPr b="1">
              <a:latin typeface="Helvetica Neue"/>
              <a:ea typeface="Helvetica Neue"/>
              <a:cs typeface="Helvetica Neue"/>
              <a:sym typeface="Helvetica Neue"/>
            </a:endParaRPr>
          </a:p>
        </p:txBody>
      </p:sp>
      <p:sp>
        <p:nvSpPr>
          <p:cNvPr id="727" name="Google Shape;727;p104"/>
          <p:cNvSpPr txBox="1">
            <a:spLocks noGrp="1"/>
          </p:cNvSpPr>
          <p:nvPr>
            <p:ph type="body" idx="1"/>
          </p:nvPr>
        </p:nvSpPr>
        <p:spPr>
          <a:xfrm>
            <a:off x="630000" y="1125919"/>
            <a:ext cx="7884000" cy="3167100"/>
          </a:xfrm>
          <a:prstGeom prst="rect">
            <a:avLst/>
          </a:prstGeom>
          <a:noFill/>
          <a:ln>
            <a:noFill/>
          </a:ln>
        </p:spPr>
        <p:txBody>
          <a:bodyPr spcFirstLastPara="1" wrap="square" lIns="0" tIns="35100" rIns="68575" bIns="34275" anchor="t" anchorCtr="0">
            <a:noAutofit/>
          </a:bodyPr>
          <a:lstStyle/>
          <a:p>
            <a:pPr marL="342900" marR="0" lvl="0"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attributes of a data source</a:t>
            </a:r>
            <a:endParaRPr sz="1700">
              <a:solidFill>
                <a:srgbClr val="000000"/>
              </a:solidFill>
            </a:endParaRPr>
          </a:p>
          <a:p>
            <a:pPr marL="685800" marR="0" lvl="1" indent="-273050" algn="l" rtl="0">
              <a:lnSpc>
                <a:spcPct val="115000"/>
              </a:lnSpc>
              <a:spcBef>
                <a:spcPts val="0"/>
              </a:spcBef>
              <a:spcAft>
                <a:spcPts val="0"/>
              </a:spcAft>
              <a:buClr>
                <a:srgbClr val="000000"/>
              </a:buClr>
              <a:buSzPts val="1700"/>
              <a:buFont typeface="Consolas"/>
              <a:buChar char="○"/>
            </a:pPr>
            <a:r>
              <a:rPr lang="en-US" b="1">
                <a:solidFill>
                  <a:srgbClr val="000000"/>
                </a:solidFill>
                <a:latin typeface="Consolas"/>
                <a:ea typeface="Consolas"/>
                <a:cs typeface="Consolas"/>
                <a:sym typeface="Consolas"/>
              </a:rPr>
              <a:t>data.TYPE.NAME.ATTRIBUTE</a:t>
            </a:r>
            <a:endParaRPr b="1">
              <a:solidFill>
                <a:srgbClr val="000000"/>
              </a:solidFill>
              <a:latin typeface="Consolas"/>
              <a:ea typeface="Consolas"/>
              <a:cs typeface="Consolas"/>
              <a:sym typeface="Consolas"/>
            </a:endParaRPr>
          </a:p>
          <a:p>
            <a:pPr marL="685800" marR="0" lvl="1" indent="-273050" algn="l" rtl="0">
              <a:lnSpc>
                <a:spcPct val="115000"/>
              </a:lnSpc>
              <a:spcBef>
                <a:spcPts val="0"/>
              </a:spcBef>
              <a:spcAft>
                <a:spcPts val="0"/>
              </a:spcAft>
              <a:buClr>
                <a:srgbClr val="000000"/>
              </a:buClr>
              <a:buSzPts val="1700"/>
              <a:buFont typeface="Courier"/>
              <a:buChar char="○"/>
            </a:pPr>
            <a:r>
              <a:rPr lang="en-US" b="1">
                <a:solidFill>
                  <a:srgbClr val="000000"/>
                </a:solidFill>
                <a:latin typeface="Consolas"/>
                <a:ea typeface="Consolas"/>
                <a:cs typeface="Consolas"/>
                <a:sym typeface="Consolas"/>
              </a:rPr>
              <a:t>${data.aws_ami.ubuntu.id}</a:t>
            </a:r>
            <a:r>
              <a:rPr lang="en-US">
                <a:solidFill>
                  <a:srgbClr val="000000"/>
                </a:solidFill>
                <a:latin typeface="Consolas"/>
                <a:ea typeface="Consolas"/>
                <a:cs typeface="Consolas"/>
                <a:sym typeface="Consolas"/>
              </a:rPr>
              <a:t> </a:t>
            </a:r>
            <a:endParaRPr>
              <a:solidFill>
                <a:srgbClr val="000000"/>
              </a:solidFill>
              <a:latin typeface="Consolas"/>
              <a:ea typeface="Consolas"/>
              <a:cs typeface="Consolas"/>
              <a:sym typeface="Consolas"/>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interpolate </a:t>
            </a:r>
            <a:r>
              <a:rPr lang="en-US" sz="1700" b="1">
                <a:solidFill>
                  <a:srgbClr val="000000"/>
                </a:solidFill>
                <a:latin typeface="Consolas"/>
                <a:ea typeface="Consolas"/>
                <a:cs typeface="Consolas"/>
                <a:sym typeface="Consolas"/>
              </a:rPr>
              <a:t>id</a:t>
            </a:r>
            <a:r>
              <a:rPr lang="en-US" sz="1700">
                <a:solidFill>
                  <a:srgbClr val="000000"/>
                </a:solidFill>
              </a:rPr>
              <a:t> attribute from the </a:t>
            </a:r>
            <a:r>
              <a:rPr lang="en-US" sz="1700" b="1">
                <a:solidFill>
                  <a:srgbClr val="000000"/>
                </a:solidFill>
                <a:latin typeface="Consolas"/>
                <a:ea typeface="Consolas"/>
                <a:cs typeface="Consolas"/>
                <a:sym typeface="Consolas"/>
              </a:rPr>
              <a:t>aws_ami</a:t>
            </a:r>
            <a:r>
              <a:rPr lang="en-US" sz="1700">
                <a:solidFill>
                  <a:srgbClr val="000000"/>
                </a:solidFill>
              </a:rPr>
              <a:t> data source </a:t>
            </a:r>
            <a:r>
              <a:rPr lang="en-US" sz="1700" b="1">
                <a:solidFill>
                  <a:srgbClr val="000000"/>
                </a:solidFill>
                <a:latin typeface="Consolas"/>
                <a:ea typeface="Consolas"/>
                <a:cs typeface="Consolas"/>
                <a:sym typeface="Consolas"/>
              </a:rPr>
              <a:t>ubuntu</a:t>
            </a:r>
            <a:endParaRPr sz="1700" b="1">
              <a:solidFill>
                <a:srgbClr val="000000"/>
              </a:solidFill>
              <a:latin typeface="Helvetica Neue"/>
              <a:ea typeface="Helvetica Neue"/>
              <a:cs typeface="Helvetica Neue"/>
              <a:sym typeface="Helvetica Neue"/>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if data source has a </a:t>
            </a:r>
            <a:r>
              <a:rPr lang="en-US" sz="1700" b="1">
                <a:solidFill>
                  <a:srgbClr val="000000"/>
                </a:solidFill>
                <a:latin typeface="Consolas"/>
                <a:ea typeface="Consolas"/>
                <a:cs typeface="Consolas"/>
                <a:sym typeface="Consolas"/>
              </a:rPr>
              <a:t>count</a:t>
            </a:r>
            <a:r>
              <a:rPr lang="en-US" sz="1700">
                <a:solidFill>
                  <a:srgbClr val="000000"/>
                </a:solidFill>
              </a:rPr>
              <a:t> attribute set, access individual attributes with a zero-based index, e.g., </a:t>
            </a:r>
            <a:r>
              <a:rPr lang="en-US" sz="1700" b="1">
                <a:solidFill>
                  <a:srgbClr val="000000"/>
                </a:solidFill>
                <a:latin typeface="Consolas"/>
                <a:ea typeface="Consolas"/>
                <a:cs typeface="Consolas"/>
                <a:sym typeface="Consolas"/>
              </a:rPr>
              <a:t>${data.aws_subnet.example.0.cidr_block}</a:t>
            </a:r>
            <a:endParaRPr sz="1700" b="1">
              <a:solidFill>
                <a:srgbClr val="000000"/>
              </a:solidFill>
              <a:latin typeface="Consolas"/>
              <a:ea typeface="Consolas"/>
              <a:cs typeface="Consolas"/>
              <a:sym typeface="Consolas"/>
            </a:endParaRPr>
          </a:p>
          <a:p>
            <a:pPr marL="1028700" lvl="0" indent="0" algn="l" rtl="0">
              <a:lnSpc>
                <a:spcPct val="115000"/>
              </a:lnSpc>
              <a:spcBef>
                <a:spcPts val="0"/>
              </a:spcBef>
              <a:spcAft>
                <a:spcPts val="0"/>
              </a:spcAft>
              <a:buNone/>
            </a:pPr>
            <a:r>
              <a:rPr lang="en-US" sz="1700" b="1">
                <a:solidFill>
                  <a:schemeClr val="dk1"/>
                </a:solidFill>
                <a:latin typeface="Consolas"/>
                <a:ea typeface="Consolas"/>
                <a:cs typeface="Consolas"/>
                <a:sym typeface="Consolas"/>
              </a:rPr>
              <a:t>${data.aws_subnet.example[0].cidr_block} </a:t>
            </a:r>
            <a:r>
              <a:rPr lang="en-US" sz="1700">
                <a:solidFill>
                  <a:schemeClr val="dk1"/>
                </a:solidFill>
              </a:rPr>
              <a:t>(0.12)</a:t>
            </a:r>
            <a:endParaRPr sz="1700">
              <a:solidFill>
                <a:srgbClr val="000000"/>
              </a:solidFill>
            </a:endParaRPr>
          </a:p>
          <a:p>
            <a:pPr marL="1028700" marR="0" lvl="2" indent="-273050" algn="l" rtl="0">
              <a:lnSpc>
                <a:spcPct val="115000"/>
              </a:lnSpc>
              <a:spcBef>
                <a:spcPts val="0"/>
              </a:spcBef>
              <a:spcAft>
                <a:spcPts val="0"/>
              </a:spcAft>
              <a:buClr>
                <a:srgbClr val="000000"/>
              </a:buClr>
              <a:buSzPts val="1700"/>
              <a:buFont typeface="Courier New"/>
              <a:buChar char="■"/>
            </a:pPr>
            <a:r>
              <a:rPr lang="en-US" sz="1700">
                <a:solidFill>
                  <a:srgbClr val="000000"/>
                </a:solidFill>
              </a:rPr>
              <a:t>or use the splat syntax to get a list of all the attributes: </a:t>
            </a:r>
            <a:r>
              <a:rPr lang="en-US" sz="1700" b="1">
                <a:solidFill>
                  <a:srgbClr val="000000"/>
                </a:solidFill>
                <a:latin typeface="Consolas"/>
                <a:ea typeface="Consolas"/>
                <a:cs typeface="Consolas"/>
                <a:sym typeface="Consolas"/>
              </a:rPr>
              <a:t>${data.aws_subnet.example.*.cidr_block}</a:t>
            </a:r>
            <a:endParaRPr sz="1700" b="1">
              <a:solidFill>
                <a:srgbClr val="000000"/>
              </a:solidFill>
              <a:latin typeface="Consolas"/>
              <a:ea typeface="Consolas"/>
              <a:cs typeface="Consolas"/>
              <a:sym typeface="Consolas"/>
            </a:endParaRPr>
          </a:p>
          <a:p>
            <a:pPr marL="1028700" marR="0" lvl="0" indent="0" algn="l" rtl="0">
              <a:lnSpc>
                <a:spcPct val="115000"/>
              </a:lnSpc>
              <a:spcBef>
                <a:spcPts val="0"/>
              </a:spcBef>
              <a:spcAft>
                <a:spcPts val="0"/>
              </a:spcAft>
              <a:buNone/>
            </a:pPr>
            <a:r>
              <a:rPr lang="en-US" sz="1700" b="1">
                <a:solidFill>
                  <a:schemeClr val="dk1"/>
                </a:solidFill>
                <a:latin typeface="Consolas"/>
                <a:ea typeface="Consolas"/>
                <a:cs typeface="Consolas"/>
                <a:sym typeface="Consolas"/>
              </a:rPr>
              <a:t>${data.aws_subnet.example[*].cidr_block} </a:t>
            </a:r>
            <a:r>
              <a:rPr lang="en-US" sz="1700">
                <a:solidFill>
                  <a:schemeClr val="dk1"/>
                </a:solidFill>
              </a:rPr>
              <a:t>(0.12)</a:t>
            </a:r>
            <a:endParaRPr sz="1700">
              <a:solidFill>
                <a:schemeClr val="dk1"/>
              </a:solidFill>
            </a:endParaRPr>
          </a:p>
          <a:p>
            <a:pPr marL="685800" marR="0" lvl="0" indent="0" algn="l" rtl="0">
              <a:lnSpc>
                <a:spcPct val="115000"/>
              </a:lnSpc>
              <a:spcBef>
                <a:spcPts val="0"/>
              </a:spcBef>
              <a:spcAft>
                <a:spcPts val="0"/>
              </a:spcAft>
              <a:buNone/>
            </a:pPr>
            <a:endParaRPr sz="1700" b="1">
              <a:solidFill>
                <a:srgbClr val="000000"/>
              </a:solidFill>
              <a:latin typeface="Consolas"/>
              <a:ea typeface="Consolas"/>
              <a:cs typeface="Consolas"/>
              <a:sym typeface="Consolas"/>
            </a:endParaRPr>
          </a:p>
        </p:txBody>
      </p:sp>
      <p:sp>
        <p:nvSpPr>
          <p:cNvPr id="728" name="Google Shape;728;p104"/>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05"/>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Data Sources and Reference (cont’d) </a:t>
            </a:r>
            <a:endParaRPr b="1">
              <a:latin typeface="Helvetica Neue"/>
              <a:ea typeface="Helvetica Neue"/>
              <a:cs typeface="Helvetica Neue"/>
              <a:sym typeface="Helvetica Neue"/>
            </a:endParaRPr>
          </a:p>
        </p:txBody>
      </p:sp>
      <p:sp>
        <p:nvSpPr>
          <p:cNvPr id="734" name="Google Shape;734;p105"/>
          <p:cNvSpPr txBox="1">
            <a:spLocks noGrp="1"/>
          </p:cNvSpPr>
          <p:nvPr>
            <p:ph type="body" idx="1"/>
          </p:nvPr>
        </p:nvSpPr>
        <p:spPr>
          <a:xfrm>
            <a:off x="630000" y="1230356"/>
            <a:ext cx="7884000" cy="31671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Font typeface="Courier New"/>
              <a:buChar char="●"/>
            </a:pPr>
            <a:r>
              <a:rPr lang="en-US" sz="1800">
                <a:solidFill>
                  <a:srgbClr val="000000"/>
                </a:solidFill>
              </a:rPr>
              <a:t>Referencing values output from another module</a:t>
            </a:r>
            <a:endParaRPr sz="1800">
              <a:solidFill>
                <a:srgbClr val="000000"/>
              </a:solidFill>
            </a:endParaRPr>
          </a:p>
          <a:p>
            <a:pPr marL="685800" marR="0" lvl="1" indent="-279400" algn="l" rtl="0">
              <a:lnSpc>
                <a:spcPct val="115000"/>
              </a:lnSpc>
              <a:spcBef>
                <a:spcPts val="0"/>
              </a:spcBef>
              <a:spcAft>
                <a:spcPts val="0"/>
              </a:spcAft>
              <a:buClr>
                <a:srgbClr val="000000"/>
              </a:buClr>
              <a:buSzPts val="1800"/>
              <a:buFont typeface="Consolas"/>
              <a:buChar char="○"/>
            </a:pPr>
            <a:r>
              <a:rPr lang="en-US" sz="1800" b="1">
                <a:solidFill>
                  <a:srgbClr val="000000"/>
                </a:solidFill>
                <a:latin typeface="Consolas"/>
                <a:ea typeface="Consolas"/>
                <a:cs typeface="Consolas"/>
                <a:sym typeface="Consolas"/>
              </a:rPr>
              <a:t>module.MODULE_NAME.MODULE_OUTPUT_NAME</a:t>
            </a:r>
            <a:endParaRPr sz="1800" b="1">
              <a:solidFill>
                <a:srgbClr val="000000"/>
              </a:solidFill>
              <a:latin typeface="Consolas"/>
              <a:ea typeface="Consolas"/>
              <a:cs typeface="Consolas"/>
              <a:sym typeface="Consolas"/>
            </a:endParaRPr>
          </a:p>
        </p:txBody>
      </p:sp>
      <p:sp>
        <p:nvSpPr>
          <p:cNvPr id="735" name="Google Shape;735;p105"/>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6"/>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Resource Example w/Conditional</a:t>
            </a:r>
            <a:endParaRPr b="1">
              <a:latin typeface="Helvetica Neue"/>
              <a:ea typeface="Helvetica Neue"/>
              <a:cs typeface="Helvetica Neue"/>
              <a:sym typeface="Helvetica Neue"/>
            </a:endParaRPr>
          </a:p>
        </p:txBody>
      </p:sp>
      <p:sp>
        <p:nvSpPr>
          <p:cNvPr id="741" name="Google Shape;741;p106"/>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93</a:t>
            </a:fld>
            <a:endParaRPr/>
          </a:p>
        </p:txBody>
      </p:sp>
      <p:sp>
        <p:nvSpPr>
          <p:cNvPr id="742" name="Google Shape;742;p106"/>
          <p:cNvSpPr txBox="1">
            <a:spLocks noGrp="1"/>
          </p:cNvSpPr>
          <p:nvPr>
            <p:ph type="body" idx="1"/>
          </p:nvPr>
        </p:nvSpPr>
        <p:spPr>
          <a:xfrm>
            <a:off x="0" y="924075"/>
            <a:ext cx="9144000" cy="3978900"/>
          </a:xfrm>
          <a:prstGeom prst="rect">
            <a:avLst/>
          </a:prstGeom>
          <a:solidFill>
            <a:srgbClr val="000000"/>
          </a:solidFill>
          <a:ln>
            <a:noFill/>
          </a:ln>
        </p:spPr>
        <p:txBody>
          <a:bodyPr spcFirstLastPara="1" wrap="square" lIns="342900" tIns="308600" rIns="342900" bIns="308600" anchor="t" anchorCtr="0">
            <a:noAutofit/>
          </a:bodyPr>
          <a:lstStyle/>
          <a:p>
            <a:pPr marL="0" lvl="0" indent="0" algn="l" rtl="0">
              <a:spcBef>
                <a:spcPts val="0"/>
              </a:spcBef>
              <a:spcAft>
                <a:spcPts val="0"/>
              </a:spcAft>
              <a:buNone/>
            </a:pPr>
            <a:endParaRPr sz="2000" b="1" dirty="0">
              <a:solidFill>
                <a:srgbClr val="FF9900"/>
              </a:solidFill>
              <a:latin typeface="Courier"/>
              <a:ea typeface="Courier"/>
              <a:cs typeface="Courier"/>
              <a:sym typeface="Courier"/>
            </a:endParaRPr>
          </a:p>
          <a:p>
            <a:pPr marL="0" lvl="0" indent="0" algn="l" rtl="0">
              <a:spcBef>
                <a:spcPts val="0"/>
              </a:spcBef>
              <a:spcAft>
                <a:spcPts val="0"/>
              </a:spcAft>
              <a:buNone/>
            </a:pPr>
            <a:r>
              <a:rPr lang="en-US" sz="2000" b="1" dirty="0">
                <a:solidFill>
                  <a:srgbClr val="FF9900"/>
                </a:solidFill>
                <a:latin typeface="Courier"/>
                <a:ea typeface="Courier"/>
                <a:cs typeface="Courier"/>
                <a:sym typeface="Courier"/>
              </a:rPr>
              <a:t>resource</a:t>
            </a:r>
            <a:r>
              <a:rPr lang="en-US" sz="2000" b="1" dirty="0">
                <a:solidFill>
                  <a:srgbClr val="FFFFFF"/>
                </a:solidFill>
                <a:latin typeface="Courier"/>
                <a:ea typeface="Courier"/>
                <a:cs typeface="Courier"/>
                <a:sym typeface="Courier"/>
              </a:rPr>
              <a:t> </a:t>
            </a:r>
            <a:r>
              <a:rPr lang="en-US" sz="2000" b="1" dirty="0">
                <a:solidFill>
                  <a:srgbClr val="6FA8DC"/>
                </a:solidFill>
                <a:latin typeface="Courier"/>
                <a:ea typeface="Courier"/>
                <a:cs typeface="Courier"/>
                <a:sym typeface="Courier"/>
              </a:rPr>
              <a:t>“</a:t>
            </a:r>
            <a:r>
              <a:rPr lang="en-US" sz="2000" b="1" dirty="0" err="1">
                <a:solidFill>
                  <a:srgbClr val="6FA8DC"/>
                </a:solidFill>
                <a:latin typeface="Courier"/>
                <a:ea typeface="Courier"/>
                <a:cs typeface="Courier"/>
                <a:sym typeface="Courier"/>
              </a:rPr>
              <a:t>aws_instance</a:t>
            </a:r>
            <a:r>
              <a:rPr lang="en-US" sz="2000" b="1" dirty="0">
                <a:solidFill>
                  <a:srgbClr val="6FA8DC"/>
                </a:solidFill>
                <a:latin typeface="Courier"/>
                <a:ea typeface="Courier"/>
                <a:cs typeface="Courier"/>
                <a:sym typeface="Courier"/>
              </a:rPr>
              <a:t>” “web”</a:t>
            </a:r>
            <a:r>
              <a:rPr lang="en-US" sz="2000" b="1" dirty="0">
                <a:solidFill>
                  <a:srgbClr val="FFFFFF"/>
                </a:solidFill>
                <a:latin typeface="Courier"/>
                <a:ea typeface="Courier"/>
                <a:cs typeface="Courier"/>
                <a:sym typeface="Courier"/>
              </a:rPr>
              <a:t> </a:t>
            </a:r>
            <a:r>
              <a:rPr lang="en-US" sz="2000" b="1" dirty="0">
                <a:solidFill>
                  <a:srgbClr val="C9DAF8"/>
                </a:solidFill>
                <a:latin typeface="Courier"/>
                <a:ea typeface="Courier"/>
                <a:cs typeface="Courier"/>
                <a:sym typeface="Courier"/>
              </a:rPr>
              <a:t>{</a:t>
            </a:r>
            <a:endParaRPr sz="20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r>
              <a:rPr lang="en-US" sz="2000" b="1" dirty="0" err="1">
                <a:solidFill>
                  <a:srgbClr val="8E7CC3"/>
                </a:solidFill>
                <a:latin typeface="Courier"/>
                <a:ea typeface="Courier"/>
                <a:cs typeface="Courier"/>
                <a:sym typeface="Courier"/>
              </a:rPr>
              <a:t>ami</a:t>
            </a:r>
            <a:r>
              <a:rPr lang="en-US" sz="2000" b="1" dirty="0">
                <a:solidFill>
                  <a:srgbClr val="C9DAF8"/>
                </a:solidFill>
                <a:latin typeface="Courier"/>
                <a:ea typeface="Courier"/>
                <a:cs typeface="Courier"/>
                <a:sym typeface="Courier"/>
              </a:rPr>
              <a:t>           = </a:t>
            </a:r>
            <a:r>
              <a:rPr lang="en-US" sz="2000" b="1" dirty="0">
                <a:solidFill>
                  <a:srgbClr val="6AA84F"/>
                </a:solidFill>
                <a:latin typeface="Courier"/>
                <a:ea typeface="Courier"/>
                <a:cs typeface="Courier"/>
                <a:sym typeface="Courier"/>
              </a:rPr>
              <a:t>“</a:t>
            </a:r>
            <a:r>
              <a:rPr lang="en-US" sz="2000" b="1" dirty="0">
                <a:solidFill>
                  <a:srgbClr val="C9DAF8"/>
                </a:solidFill>
                <a:latin typeface="Courier"/>
                <a:ea typeface="Courier"/>
                <a:cs typeface="Courier"/>
                <a:sym typeface="Courier"/>
              </a:rPr>
              <a:t>${</a:t>
            </a:r>
            <a:r>
              <a:rPr lang="en-US" sz="2000" b="1" dirty="0" err="1">
                <a:solidFill>
                  <a:srgbClr val="C9DAF8"/>
                </a:solidFill>
                <a:latin typeface="Courier"/>
                <a:ea typeface="Courier"/>
                <a:cs typeface="Courier"/>
                <a:sym typeface="Courier"/>
              </a:rPr>
              <a:t>var.</a:t>
            </a:r>
            <a:r>
              <a:rPr lang="en-US" sz="2000" b="1" dirty="0" err="1">
                <a:solidFill>
                  <a:srgbClr val="8E7CC3"/>
                </a:solidFill>
                <a:latin typeface="Courier"/>
                <a:ea typeface="Courier"/>
                <a:cs typeface="Courier"/>
                <a:sym typeface="Courier"/>
              </a:rPr>
              <a:t>ami</a:t>
            </a:r>
            <a:r>
              <a:rPr lang="en-US" sz="2000" b="1" dirty="0">
                <a:solidFill>
                  <a:srgbClr val="C9DAF8"/>
                </a:solidFill>
                <a:latin typeface="Courier"/>
                <a:ea typeface="Courier"/>
                <a:cs typeface="Courier"/>
                <a:sym typeface="Courier"/>
              </a:rPr>
              <a:t>}</a:t>
            </a:r>
            <a:r>
              <a:rPr lang="en-US" sz="2000" b="1" dirty="0">
                <a:solidFill>
                  <a:srgbClr val="6AA84F"/>
                </a:solidFill>
                <a:latin typeface="Courier"/>
                <a:ea typeface="Courier"/>
                <a:cs typeface="Courier"/>
                <a:sym typeface="Courier"/>
              </a:rPr>
              <a:t>“</a:t>
            </a:r>
            <a:endParaRPr sz="20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r>
              <a:rPr lang="en-US" sz="2000" b="1" dirty="0" err="1">
                <a:solidFill>
                  <a:srgbClr val="8E7CC3"/>
                </a:solidFill>
                <a:latin typeface="Courier"/>
                <a:ea typeface="Courier"/>
                <a:cs typeface="Courier"/>
                <a:sym typeface="Courier"/>
              </a:rPr>
              <a:t>instance_type</a:t>
            </a:r>
            <a:r>
              <a:rPr lang="en-US" sz="2000" b="1" dirty="0">
                <a:solidFill>
                  <a:srgbClr val="C9DAF8"/>
                </a:solidFill>
                <a:latin typeface="Courier"/>
                <a:ea typeface="Courier"/>
                <a:cs typeface="Courier"/>
                <a:sym typeface="Courier"/>
              </a:rPr>
              <a:t> = </a:t>
            </a:r>
            <a:r>
              <a:rPr lang="en-US" sz="2000" b="1" dirty="0">
                <a:solidFill>
                  <a:srgbClr val="6AA84F"/>
                </a:solidFill>
                <a:latin typeface="Courier"/>
                <a:ea typeface="Courier"/>
                <a:cs typeface="Courier"/>
                <a:sym typeface="Courier"/>
              </a:rPr>
              <a:t>“</a:t>
            </a:r>
            <a:r>
              <a:rPr lang="en-US" sz="2000" b="1" dirty="0">
                <a:solidFill>
                  <a:srgbClr val="C9DAF8"/>
                </a:solidFill>
                <a:latin typeface="Courier"/>
                <a:ea typeface="Courier"/>
                <a:cs typeface="Courier"/>
                <a:sym typeface="Courier"/>
              </a:rPr>
              <a:t>${</a:t>
            </a:r>
            <a:r>
              <a:rPr lang="en-US" sz="2000" b="1" dirty="0" err="1">
                <a:solidFill>
                  <a:srgbClr val="C9DAF8"/>
                </a:solidFill>
                <a:latin typeface="Courier"/>
                <a:ea typeface="Courier"/>
                <a:cs typeface="Courier"/>
                <a:sym typeface="Courier"/>
              </a:rPr>
              <a:t>var.</a:t>
            </a:r>
            <a:r>
              <a:rPr lang="en-US" sz="2000" b="1" dirty="0" err="1">
                <a:solidFill>
                  <a:srgbClr val="8E7CC3"/>
                </a:solidFill>
                <a:latin typeface="Courier"/>
                <a:ea typeface="Courier"/>
                <a:cs typeface="Courier"/>
                <a:sym typeface="Courier"/>
              </a:rPr>
              <a:t>instance_type</a:t>
            </a:r>
            <a:r>
              <a:rPr lang="en-US" sz="2000" b="1" dirty="0">
                <a:solidFill>
                  <a:srgbClr val="C9DAF8"/>
                </a:solidFill>
                <a:latin typeface="Courier"/>
                <a:ea typeface="Courier"/>
                <a:cs typeface="Courier"/>
                <a:sym typeface="Courier"/>
              </a:rPr>
              <a:t>}</a:t>
            </a:r>
            <a:r>
              <a:rPr lang="en-US" sz="2000" b="1" dirty="0">
                <a:solidFill>
                  <a:srgbClr val="6AA84F"/>
                </a:solidFill>
                <a:latin typeface="Courier"/>
                <a:ea typeface="Courier"/>
                <a:cs typeface="Courier"/>
                <a:sym typeface="Courier"/>
              </a:rPr>
              <a:t>”</a:t>
            </a:r>
            <a:endParaRPr sz="20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endParaRPr sz="20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r>
              <a:rPr lang="en-US" sz="2000" b="1" dirty="0">
                <a:solidFill>
                  <a:srgbClr val="8E7CC3"/>
                </a:solidFill>
                <a:latin typeface="Courier"/>
                <a:ea typeface="Courier"/>
                <a:cs typeface="Courier"/>
                <a:sym typeface="Courier"/>
              </a:rPr>
              <a:t>tags</a:t>
            </a:r>
            <a:r>
              <a:rPr lang="en-US" sz="2000" b="1" dirty="0">
                <a:solidFill>
                  <a:srgbClr val="C9DAF8"/>
                </a:solidFill>
                <a:latin typeface="Courier"/>
                <a:ea typeface="Courier"/>
                <a:cs typeface="Courier"/>
                <a:sym typeface="Courier"/>
              </a:rPr>
              <a:t> {</a:t>
            </a:r>
            <a:endParaRPr sz="20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r>
              <a:rPr lang="en-US" sz="2000" b="1" dirty="0">
                <a:solidFill>
                  <a:srgbClr val="8E7CC3"/>
                </a:solidFill>
                <a:latin typeface="Courier"/>
                <a:ea typeface="Courier"/>
                <a:cs typeface="Courier"/>
                <a:sym typeface="Courier"/>
              </a:rPr>
              <a:t>Name</a:t>
            </a:r>
            <a:r>
              <a:rPr lang="en-US" sz="2000" b="1" dirty="0">
                <a:solidFill>
                  <a:srgbClr val="C9DAF8"/>
                </a:solidFill>
                <a:latin typeface="Courier"/>
                <a:ea typeface="Courier"/>
                <a:cs typeface="Courier"/>
                <a:sym typeface="Courier"/>
              </a:rPr>
              <a:t> = </a:t>
            </a:r>
            <a:r>
              <a:rPr lang="en-US" sz="2000" b="1" dirty="0">
                <a:solidFill>
                  <a:srgbClr val="6AA84F"/>
                </a:solidFill>
                <a:latin typeface="Courier"/>
                <a:ea typeface="Courier"/>
                <a:cs typeface="Courier"/>
                <a:sym typeface="Courier"/>
              </a:rPr>
              <a:t>“</a:t>
            </a:r>
            <a:r>
              <a:rPr lang="en-US" sz="2000" b="1" dirty="0">
                <a:solidFill>
                  <a:srgbClr val="C9DAF8"/>
                </a:solidFill>
                <a:latin typeface="Courier"/>
                <a:ea typeface="Courier"/>
                <a:cs typeface="Courier"/>
                <a:sym typeface="Courier"/>
              </a:rPr>
              <a:t>${</a:t>
            </a:r>
            <a:r>
              <a:rPr lang="en-US" sz="2000" b="1" dirty="0" err="1">
                <a:solidFill>
                  <a:srgbClr val="C9DAF8"/>
                </a:solidFill>
                <a:latin typeface="Courier"/>
                <a:ea typeface="Courier"/>
                <a:cs typeface="Courier"/>
                <a:sym typeface="Courier"/>
              </a:rPr>
              <a:t>var.</a:t>
            </a:r>
            <a:r>
              <a:rPr lang="en-US" sz="2000" b="1" dirty="0" err="1">
                <a:solidFill>
                  <a:srgbClr val="8E7CC3"/>
                </a:solidFill>
                <a:latin typeface="Courier"/>
                <a:ea typeface="Courier"/>
                <a:cs typeface="Courier"/>
                <a:sym typeface="Courier"/>
              </a:rPr>
              <a:t>env</a:t>
            </a:r>
            <a:r>
              <a:rPr lang="en-US" sz="2000" b="1" dirty="0">
                <a:solidFill>
                  <a:srgbClr val="8E7CC3"/>
                </a:solidFill>
                <a:latin typeface="Courier"/>
                <a:ea typeface="Courier"/>
                <a:cs typeface="Courier"/>
                <a:sym typeface="Courier"/>
              </a:rPr>
              <a:t> </a:t>
            </a:r>
            <a:r>
              <a:rPr lang="en-US" sz="2000" b="1" dirty="0">
                <a:solidFill>
                  <a:srgbClr val="C9DAF8"/>
                </a:solidFill>
                <a:latin typeface="Courier"/>
                <a:ea typeface="Courier"/>
                <a:cs typeface="Courier"/>
                <a:sym typeface="Courier"/>
              </a:rPr>
              <a:t>==</a:t>
            </a:r>
            <a:r>
              <a:rPr lang="en-US" sz="2000" b="1" dirty="0">
                <a:solidFill>
                  <a:srgbClr val="8E7CC3"/>
                </a:solidFill>
                <a:latin typeface="Courier"/>
                <a:ea typeface="Courier"/>
                <a:cs typeface="Courier"/>
                <a:sym typeface="Courier"/>
              </a:rPr>
              <a:t> </a:t>
            </a:r>
            <a:r>
              <a:rPr lang="en-US" sz="2000" b="1" dirty="0">
                <a:solidFill>
                  <a:srgbClr val="6AA84F"/>
                </a:solidFill>
                <a:latin typeface="Courier"/>
                <a:ea typeface="Courier"/>
                <a:cs typeface="Courier"/>
                <a:sym typeface="Courier"/>
              </a:rPr>
              <a:t>“production”</a:t>
            </a:r>
            <a:r>
              <a:rPr lang="en-US" sz="2000" b="1" dirty="0">
                <a:solidFill>
                  <a:srgbClr val="8E7CC3"/>
                </a:solidFill>
                <a:latin typeface="Courier"/>
                <a:ea typeface="Courier"/>
                <a:cs typeface="Courier"/>
                <a:sym typeface="Courier"/>
              </a:rPr>
              <a:t> </a:t>
            </a:r>
            <a:r>
              <a:rPr lang="en-US" sz="2000" b="1" dirty="0">
                <a:solidFill>
                  <a:srgbClr val="C9DAF8"/>
                </a:solidFill>
                <a:latin typeface="Courier"/>
                <a:ea typeface="Courier"/>
                <a:cs typeface="Courier"/>
                <a:sym typeface="Courier"/>
              </a:rPr>
              <a:t>?</a:t>
            </a:r>
            <a:r>
              <a:rPr lang="en-US" sz="2000" b="1" dirty="0">
                <a:solidFill>
                  <a:srgbClr val="8E7CC3"/>
                </a:solidFill>
                <a:latin typeface="Courier"/>
                <a:ea typeface="Courier"/>
                <a:cs typeface="Courier"/>
                <a:sym typeface="Courier"/>
              </a:rPr>
              <a:t> </a:t>
            </a:r>
            <a:r>
              <a:rPr lang="en-US" sz="2000" b="1" dirty="0">
                <a:solidFill>
                  <a:srgbClr val="6AA84F"/>
                </a:solidFill>
                <a:latin typeface="Courier"/>
                <a:ea typeface="Courier"/>
                <a:cs typeface="Courier"/>
                <a:sym typeface="Courier"/>
              </a:rPr>
              <a:t>“production-web”</a:t>
            </a:r>
            <a:r>
              <a:rPr lang="en-US" sz="2000" b="1" dirty="0">
                <a:solidFill>
                  <a:srgbClr val="8E7CC3"/>
                </a:solidFill>
                <a:latin typeface="Courier"/>
                <a:ea typeface="Courier"/>
                <a:cs typeface="Courier"/>
                <a:sym typeface="Courier"/>
              </a:rPr>
              <a:t> </a:t>
            </a:r>
            <a:r>
              <a:rPr lang="en-US" sz="2000" b="1" dirty="0">
                <a:solidFill>
                  <a:srgbClr val="C9DAF8"/>
                </a:solidFill>
                <a:latin typeface="Courier"/>
                <a:ea typeface="Courier"/>
                <a:cs typeface="Courier"/>
                <a:sym typeface="Courier"/>
              </a:rPr>
              <a:t>:</a:t>
            </a:r>
            <a:r>
              <a:rPr lang="en-US" sz="2000" b="1" dirty="0">
                <a:solidFill>
                  <a:srgbClr val="8E7CC3"/>
                </a:solidFill>
                <a:latin typeface="Courier"/>
                <a:ea typeface="Courier"/>
                <a:cs typeface="Courier"/>
                <a:sym typeface="Courier"/>
              </a:rPr>
              <a:t> </a:t>
            </a:r>
            <a:r>
              <a:rPr lang="en-US" sz="2000" b="1" dirty="0">
                <a:solidFill>
                  <a:srgbClr val="6AA84F"/>
                </a:solidFill>
                <a:latin typeface="Courier"/>
                <a:ea typeface="Courier"/>
                <a:cs typeface="Courier"/>
                <a:sym typeface="Courier"/>
              </a:rPr>
              <a:t>“staging-web”</a:t>
            </a:r>
            <a:r>
              <a:rPr lang="en-US" sz="2000" b="1" dirty="0">
                <a:solidFill>
                  <a:srgbClr val="8E7CC3"/>
                </a:solidFill>
                <a:latin typeface="Courier"/>
                <a:ea typeface="Courier"/>
                <a:cs typeface="Courier"/>
                <a:sym typeface="Courier"/>
              </a:rPr>
              <a:t> </a:t>
            </a:r>
            <a:r>
              <a:rPr lang="en-US" sz="2000" b="1" dirty="0">
                <a:solidFill>
                  <a:srgbClr val="C9DAF8"/>
                </a:solidFill>
                <a:latin typeface="Courier"/>
                <a:ea typeface="Courier"/>
                <a:cs typeface="Courier"/>
                <a:sym typeface="Courier"/>
              </a:rPr>
              <a:t>}</a:t>
            </a:r>
            <a:r>
              <a:rPr lang="en-US" sz="2000" b="1" dirty="0">
                <a:solidFill>
                  <a:srgbClr val="6AA84F"/>
                </a:solidFill>
                <a:latin typeface="Courier"/>
                <a:ea typeface="Courier"/>
                <a:cs typeface="Courier"/>
                <a:sym typeface="Courier"/>
              </a:rPr>
              <a:t>”</a:t>
            </a:r>
            <a:endParaRPr sz="2000" b="1" dirty="0">
              <a:solidFill>
                <a:srgbClr val="6AA84F"/>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  }</a:t>
            </a:r>
            <a:endParaRPr sz="2000" b="1" dirty="0">
              <a:solidFill>
                <a:srgbClr val="C9DAF8"/>
              </a:solidFill>
              <a:latin typeface="Courier"/>
              <a:ea typeface="Courier"/>
              <a:cs typeface="Courier"/>
              <a:sym typeface="Courier"/>
            </a:endParaRPr>
          </a:p>
          <a:p>
            <a:pPr marL="0" lvl="0" indent="0" algn="l" rtl="0">
              <a:spcBef>
                <a:spcPts val="0"/>
              </a:spcBef>
              <a:spcAft>
                <a:spcPts val="0"/>
              </a:spcAft>
              <a:buNone/>
            </a:pPr>
            <a:r>
              <a:rPr lang="en-US" sz="2000" b="1" dirty="0">
                <a:solidFill>
                  <a:srgbClr val="C9DAF8"/>
                </a:solidFill>
                <a:latin typeface="Courier"/>
                <a:ea typeface="Courier"/>
                <a:cs typeface="Courier"/>
                <a:sym typeface="Courier"/>
              </a:rPr>
              <a:t>}</a:t>
            </a:r>
            <a:endParaRPr sz="2000" b="1" dirty="0">
              <a:solidFill>
                <a:srgbClr val="FF9900"/>
              </a:solidFill>
              <a:latin typeface="Courier"/>
              <a:ea typeface="Courier"/>
              <a:cs typeface="Courier"/>
              <a:sym typeface="Courie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7"/>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1800" b="1">
                <a:latin typeface="Helvetica Neue"/>
                <a:ea typeface="Helvetica Neue"/>
                <a:cs typeface="Helvetica Neue"/>
                <a:sym typeface="Helvetica Neue"/>
              </a:rPr>
              <a:t>Exercise 8: Understanding &amp; Manipulating Data/Variables</a:t>
            </a:r>
            <a:endParaRPr sz="1800" b="1">
              <a:latin typeface="Helvetica Neue"/>
              <a:ea typeface="Helvetica Neue"/>
              <a:cs typeface="Helvetica Neue"/>
              <a:sym typeface="Helvetica Neue"/>
            </a:endParaRPr>
          </a:p>
        </p:txBody>
      </p:sp>
      <p:sp>
        <p:nvSpPr>
          <p:cNvPr id="748" name="Google Shape;748;p107"/>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8</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749" name="Google Shape;749;p107"/>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08"/>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Keeping Terraform in Sync with Infra</a:t>
            </a:r>
            <a:endParaRPr b="1">
              <a:latin typeface="Helvetica Neue"/>
              <a:ea typeface="Helvetica Neue"/>
              <a:cs typeface="Helvetica Neue"/>
              <a:sym typeface="Helvetica Neue"/>
            </a:endParaRPr>
          </a:p>
        </p:txBody>
      </p:sp>
      <p:sp>
        <p:nvSpPr>
          <p:cNvPr id="755" name="Google Shape;755;p108"/>
          <p:cNvSpPr txBox="1">
            <a:spLocks noGrp="1"/>
          </p:cNvSpPr>
          <p:nvPr>
            <p:ph type="body" idx="1"/>
          </p:nvPr>
        </p:nvSpPr>
        <p:spPr>
          <a:xfrm>
            <a:off x="630000" y="1114013"/>
            <a:ext cx="7884000" cy="3460200"/>
          </a:xfrm>
          <a:prstGeom prst="rect">
            <a:avLst/>
          </a:prstGeom>
          <a:noFill/>
          <a:ln>
            <a:noFill/>
          </a:ln>
        </p:spPr>
        <p:txBody>
          <a:bodyPr spcFirstLastPara="1" wrap="square" lIns="0" tIns="35100" rIns="68575" bIns="34275" anchor="t" anchorCtr="0">
            <a:noAutofit/>
          </a:bodyPr>
          <a:lstStyle/>
          <a:p>
            <a:pPr marL="342900" marR="0" lvl="0" indent="-279400" algn="l" rtl="0">
              <a:lnSpc>
                <a:spcPct val="115000"/>
              </a:lnSpc>
              <a:spcBef>
                <a:spcPts val="0"/>
              </a:spcBef>
              <a:spcAft>
                <a:spcPts val="0"/>
              </a:spcAft>
              <a:buClr>
                <a:srgbClr val="000000"/>
              </a:buClr>
              <a:buSzPts val="1800"/>
              <a:buChar char="●"/>
            </a:pPr>
            <a:r>
              <a:rPr lang="en-US">
                <a:solidFill>
                  <a:srgbClr val="000000"/>
                </a:solidFill>
              </a:rPr>
              <a:t>configuration drift</a:t>
            </a:r>
            <a:endParaRPr>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things change!</a:t>
            </a:r>
            <a:endParaRPr sz="180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Terraform can bring those things back in line naturally</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plan</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when executing a plan, Terraform can output machine readable syntax (exit codes) that can be used to monitor for manual infra changes</a:t>
            </a:r>
            <a:endParaRPr sz="1800">
              <a:solidFill>
                <a:srgbClr val="000000"/>
              </a:solidFill>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if the infra changes, plans will suddenly detect drift and inform alarms</a:t>
            </a:r>
            <a:endParaRPr sz="1800">
              <a:solidFill>
                <a:srgbClr val="000000"/>
              </a:solidFill>
            </a:endParaRPr>
          </a:p>
          <a:p>
            <a:pPr marL="342900" marR="0" lvl="0" indent="-279400" algn="l" rtl="0">
              <a:lnSpc>
                <a:spcPct val="115000"/>
              </a:lnSpc>
              <a:spcBef>
                <a:spcPts val="0"/>
              </a:spcBef>
              <a:spcAft>
                <a:spcPts val="0"/>
              </a:spcAft>
              <a:buClr>
                <a:srgbClr val="000000"/>
              </a:buClr>
              <a:buSzPts val="1800"/>
              <a:buFont typeface="Consolas"/>
              <a:buChar char="●"/>
            </a:pPr>
            <a:r>
              <a:rPr lang="en-US" b="1">
                <a:solidFill>
                  <a:srgbClr val="000000"/>
                </a:solidFill>
                <a:latin typeface="Consolas"/>
                <a:ea typeface="Consolas"/>
                <a:cs typeface="Consolas"/>
                <a:sym typeface="Consolas"/>
              </a:rPr>
              <a:t>apply</a:t>
            </a:r>
            <a:endParaRPr b="1">
              <a:solidFill>
                <a:srgbClr val="000000"/>
              </a:solidFill>
              <a:latin typeface="Consolas"/>
              <a:ea typeface="Consolas"/>
              <a:cs typeface="Consolas"/>
              <a:sym typeface="Consolas"/>
            </a:endParaRPr>
          </a:p>
          <a:p>
            <a:pPr marL="685800" marR="0" lvl="1" indent="-279400" algn="l" rtl="0">
              <a:lnSpc>
                <a:spcPct val="115000"/>
              </a:lnSpc>
              <a:spcBef>
                <a:spcPts val="0"/>
              </a:spcBef>
              <a:spcAft>
                <a:spcPts val="0"/>
              </a:spcAft>
              <a:buClr>
                <a:srgbClr val="000000"/>
              </a:buClr>
              <a:buSzPts val="1800"/>
              <a:buChar char="○"/>
            </a:pPr>
            <a:r>
              <a:rPr lang="en-US" sz="1800">
                <a:solidFill>
                  <a:srgbClr val="000000"/>
                </a:solidFill>
              </a:rPr>
              <a:t>thanks to Terraform’s idempotency, corrections are natural and easy</a:t>
            </a:r>
            <a:endParaRPr sz="1800">
              <a:solidFill>
                <a:srgbClr val="000000"/>
              </a:solidFill>
            </a:endParaRPr>
          </a:p>
        </p:txBody>
      </p:sp>
      <p:sp>
        <p:nvSpPr>
          <p:cNvPr id="756" name="Google Shape;756;p108"/>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09"/>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b="1">
                <a:latin typeface="Helvetica Neue"/>
                <a:ea typeface="Helvetica Neue"/>
                <a:cs typeface="Helvetica Neue"/>
                <a:sym typeface="Helvetica Neue"/>
              </a:rPr>
              <a:t>Keeping Terraform in Sync with Infra</a:t>
            </a:r>
            <a:endParaRPr b="1">
              <a:latin typeface="Helvetica Neue"/>
              <a:ea typeface="Helvetica Neue"/>
              <a:cs typeface="Helvetica Neue"/>
              <a:sym typeface="Helvetica Neue"/>
            </a:endParaRPr>
          </a:p>
        </p:txBody>
      </p:sp>
      <p:sp>
        <p:nvSpPr>
          <p:cNvPr id="762" name="Google Shape;762;p109"/>
          <p:cNvSpPr txBox="1">
            <a:spLocks noGrp="1"/>
          </p:cNvSpPr>
          <p:nvPr>
            <p:ph type="body" idx="1"/>
          </p:nvPr>
        </p:nvSpPr>
        <p:spPr>
          <a:xfrm>
            <a:off x="630000" y="1345275"/>
            <a:ext cx="7884000" cy="2962800"/>
          </a:xfrm>
          <a:prstGeom prst="rect">
            <a:avLst/>
          </a:prstGeom>
          <a:noFill/>
          <a:ln>
            <a:noFill/>
          </a:ln>
        </p:spPr>
        <p:txBody>
          <a:bodyPr spcFirstLastPara="1" wrap="square" lIns="0" tIns="35100" rIns="68575" bIns="34275" anchor="t" anchorCtr="0">
            <a:noAutofit/>
          </a:bodyPr>
          <a:lstStyle/>
          <a:p>
            <a:pPr marL="342900" marR="0" lvl="0" indent="-311150" algn="l" rtl="0">
              <a:lnSpc>
                <a:spcPct val="115000"/>
              </a:lnSpc>
              <a:spcBef>
                <a:spcPts val="0"/>
              </a:spcBef>
              <a:spcAft>
                <a:spcPts val="0"/>
              </a:spcAft>
              <a:buClr>
                <a:srgbClr val="000000"/>
              </a:buClr>
              <a:buSzPts val="2300"/>
              <a:buChar char="●"/>
            </a:pPr>
            <a:r>
              <a:rPr lang="en-US">
                <a:solidFill>
                  <a:srgbClr val="000000"/>
                </a:solidFill>
              </a:rPr>
              <a:t>what if we want to keep the changes?</a:t>
            </a:r>
            <a:endParaRPr>
              <a:solidFill>
                <a:srgbClr val="000000"/>
              </a:solidFill>
            </a:endParaRPr>
          </a:p>
          <a:p>
            <a:pPr marL="342900" marR="0" lvl="0" indent="-311150" algn="l" rtl="0">
              <a:lnSpc>
                <a:spcPct val="115000"/>
              </a:lnSpc>
              <a:spcBef>
                <a:spcPts val="0"/>
              </a:spcBef>
              <a:spcAft>
                <a:spcPts val="0"/>
              </a:spcAft>
              <a:buClr>
                <a:srgbClr val="000000"/>
              </a:buClr>
              <a:buSzPts val="2300"/>
              <a:buChar char="●"/>
            </a:pPr>
            <a:r>
              <a:rPr lang="en-US">
                <a:solidFill>
                  <a:srgbClr val="000000"/>
                </a:solidFill>
              </a:rPr>
              <a:t>you can import them</a:t>
            </a:r>
            <a:endParaRPr>
              <a:solidFill>
                <a:srgbClr val="000000"/>
              </a:solidFill>
            </a:endParaRPr>
          </a:p>
          <a:p>
            <a:pPr marL="685800" marR="0" lvl="1" indent="-311150" algn="l" rtl="0">
              <a:lnSpc>
                <a:spcPct val="115000"/>
              </a:lnSpc>
              <a:spcBef>
                <a:spcPts val="0"/>
              </a:spcBef>
              <a:spcAft>
                <a:spcPts val="0"/>
              </a:spcAft>
              <a:buClr>
                <a:srgbClr val="000000"/>
              </a:buClr>
              <a:buSzPts val="2300"/>
              <a:buChar char="○"/>
            </a:pPr>
            <a:r>
              <a:rPr lang="en-US">
                <a:solidFill>
                  <a:srgbClr val="000000"/>
                </a:solidFill>
              </a:rPr>
              <a:t>use </a:t>
            </a:r>
            <a:r>
              <a:rPr lang="en-US" b="1">
                <a:solidFill>
                  <a:srgbClr val="000000"/>
                </a:solidFill>
                <a:latin typeface="Consolas"/>
                <a:ea typeface="Consolas"/>
                <a:cs typeface="Consolas"/>
                <a:sym typeface="Consolas"/>
              </a:rPr>
              <a:t>terraform import</a:t>
            </a:r>
            <a:r>
              <a:rPr lang="en-US">
                <a:solidFill>
                  <a:srgbClr val="000000"/>
                </a:solidFill>
              </a:rPr>
              <a:t> to pull in the changes to the state</a:t>
            </a:r>
            <a:endParaRPr>
              <a:solidFill>
                <a:srgbClr val="000000"/>
              </a:solidFill>
            </a:endParaRPr>
          </a:p>
          <a:p>
            <a:pPr marL="685800" marR="0" lvl="1" indent="-311150" algn="l" rtl="0">
              <a:lnSpc>
                <a:spcPct val="115000"/>
              </a:lnSpc>
              <a:spcBef>
                <a:spcPts val="0"/>
              </a:spcBef>
              <a:spcAft>
                <a:spcPts val="0"/>
              </a:spcAft>
              <a:buClr>
                <a:srgbClr val="000000"/>
              </a:buClr>
              <a:buSzPts val="2300"/>
              <a:buChar char="○"/>
            </a:pPr>
            <a:r>
              <a:rPr lang="en-US">
                <a:solidFill>
                  <a:srgbClr val="000000"/>
                </a:solidFill>
              </a:rPr>
              <a:t>must also change the Terraform config to match any changes</a:t>
            </a:r>
            <a:endParaRPr>
              <a:solidFill>
                <a:srgbClr val="000000"/>
              </a:solidFill>
            </a:endParaRPr>
          </a:p>
          <a:p>
            <a:pPr marL="685800" marR="0" lvl="1" indent="-311150" algn="l" rtl="0">
              <a:lnSpc>
                <a:spcPct val="115000"/>
              </a:lnSpc>
              <a:spcBef>
                <a:spcPts val="0"/>
              </a:spcBef>
              <a:spcAft>
                <a:spcPts val="0"/>
              </a:spcAft>
              <a:buClr>
                <a:srgbClr val="000000"/>
              </a:buClr>
              <a:buSzPts val="2300"/>
              <a:buChar char="○"/>
            </a:pPr>
            <a:r>
              <a:rPr lang="en-US">
                <a:solidFill>
                  <a:srgbClr val="000000"/>
                </a:solidFill>
              </a:rPr>
              <a:t>if you have a clean plan with no planned changes, you were successful</a:t>
            </a:r>
            <a:endParaRPr>
              <a:solidFill>
                <a:srgbClr val="000000"/>
              </a:solidFill>
            </a:endParaRPr>
          </a:p>
          <a:p>
            <a:pPr marL="342900" marR="0" lvl="0" indent="-279400" algn="l" rtl="0">
              <a:lnSpc>
                <a:spcPct val="115000"/>
              </a:lnSpc>
              <a:spcBef>
                <a:spcPts val="0"/>
              </a:spcBef>
              <a:spcAft>
                <a:spcPts val="0"/>
              </a:spcAft>
              <a:buClr>
                <a:srgbClr val="000000"/>
              </a:buClr>
              <a:buSzPts val="1800"/>
              <a:buChar char="●"/>
            </a:pPr>
            <a:r>
              <a:rPr lang="en-US">
                <a:solidFill>
                  <a:srgbClr val="000000"/>
                </a:solidFill>
              </a:rPr>
              <a:t>e.g., </a:t>
            </a:r>
            <a:endParaRPr>
              <a:solidFill>
                <a:srgbClr val="000000"/>
              </a:solidFill>
            </a:endParaRPr>
          </a:p>
          <a:p>
            <a:pPr marL="685800" marR="0" lvl="0" indent="0" algn="l" rtl="0">
              <a:lnSpc>
                <a:spcPct val="115000"/>
              </a:lnSpc>
              <a:spcBef>
                <a:spcPts val="0"/>
              </a:spcBef>
              <a:spcAft>
                <a:spcPts val="0"/>
              </a:spcAft>
              <a:buNone/>
            </a:pPr>
            <a:r>
              <a:rPr lang="en-US" b="1">
                <a:solidFill>
                  <a:srgbClr val="000000"/>
                </a:solidFill>
                <a:latin typeface="Consolas"/>
                <a:ea typeface="Consolas"/>
                <a:cs typeface="Consolas"/>
                <a:sym typeface="Consolas"/>
              </a:rPr>
              <a:t>terraform import aws_instance.my_instance i-abcd1234</a:t>
            </a:r>
            <a:endParaRPr b="1">
              <a:solidFill>
                <a:srgbClr val="000000"/>
              </a:solidFill>
              <a:latin typeface="Consolas"/>
              <a:ea typeface="Consolas"/>
              <a:cs typeface="Consolas"/>
              <a:sym typeface="Consolas"/>
            </a:endParaRPr>
          </a:p>
        </p:txBody>
      </p:sp>
      <p:sp>
        <p:nvSpPr>
          <p:cNvPr id="763" name="Google Shape;763;p109"/>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0"/>
          <p:cNvSpPr txBox="1">
            <a:spLocks noGrp="1"/>
          </p:cNvSpPr>
          <p:nvPr>
            <p:ph type="sldNum" idx="12"/>
          </p:nvPr>
        </p:nvSpPr>
        <p:spPr>
          <a:xfrm>
            <a:off x="8504999" y="4902993"/>
            <a:ext cx="625500" cy="223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97</a:t>
            </a:fld>
            <a:endParaRPr/>
          </a:p>
        </p:txBody>
      </p:sp>
      <p:sp>
        <p:nvSpPr>
          <p:cNvPr id="770" name="Google Shape;770;p110"/>
          <p:cNvSpPr txBox="1"/>
          <p:nvPr/>
        </p:nvSpPr>
        <p:spPr>
          <a:xfrm>
            <a:off x="0" y="0"/>
            <a:ext cx="2307300" cy="5150400"/>
          </a:xfrm>
          <a:prstGeom prst="rect">
            <a:avLst/>
          </a:prstGeom>
          <a:solidFill>
            <a:srgbClr val="F17E3A"/>
          </a:solidFill>
          <a:ln>
            <a:noFill/>
          </a:ln>
        </p:spPr>
        <p:txBody>
          <a:bodyPr spcFirstLastPara="1" wrap="square" lIns="68575" tIns="68575" rIns="68575" bIns="68575" anchor="t" anchorCtr="0">
            <a:noAutofit/>
          </a:bodyPr>
          <a:lstStyle/>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100">
                <a:solidFill>
                  <a:srgbClr val="FFFFFF"/>
                </a:solidFill>
                <a:latin typeface="Helvetica Neue Light"/>
                <a:ea typeface="Helvetica Neue Light"/>
                <a:cs typeface="Helvetica Neue Light"/>
                <a:sym typeface="Helvetica Neue Light"/>
              </a:rPr>
              <a:t>Big picture look at</a:t>
            </a: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endParaRPr sz="1100">
              <a:solidFill>
                <a:srgbClr val="FFFFFF"/>
              </a:solidFill>
              <a:latin typeface="Helvetica Neue Light"/>
              <a:ea typeface="Helvetica Neue Light"/>
              <a:cs typeface="Helvetica Neue Light"/>
              <a:sym typeface="Helvetica Neue Light"/>
            </a:endParaRPr>
          </a:p>
          <a:p>
            <a:pPr marL="63500" marR="0" lvl="0" indent="0" algn="l" rtl="0">
              <a:lnSpc>
                <a:spcPct val="100000"/>
              </a:lnSpc>
              <a:spcBef>
                <a:spcPts val="0"/>
              </a:spcBef>
              <a:spcAft>
                <a:spcPts val="0"/>
              </a:spcAft>
              <a:buNone/>
            </a:pPr>
            <a:r>
              <a:rPr lang="en-US" sz="1800" b="1">
                <a:solidFill>
                  <a:srgbClr val="FFFFFF"/>
                </a:solidFill>
                <a:latin typeface="Helvetica Neue"/>
                <a:ea typeface="Helvetica Neue"/>
                <a:cs typeface="Helvetica Neue"/>
                <a:sym typeface="Helvetica Neue"/>
              </a:rPr>
              <a:t>Terraform Command Flow</a:t>
            </a:r>
            <a:endParaRPr sz="1800" b="1">
              <a:solidFill>
                <a:srgbClr val="FFFFFF"/>
              </a:solidFill>
              <a:latin typeface="Helvetica Neue"/>
              <a:ea typeface="Helvetica Neue"/>
              <a:cs typeface="Helvetica Neue"/>
              <a:sym typeface="Helvetica Neue"/>
            </a:endParaRPr>
          </a:p>
        </p:txBody>
      </p:sp>
      <p:pic>
        <p:nvPicPr>
          <p:cNvPr id="771" name="Google Shape;771;p110"/>
          <p:cNvPicPr preferRelativeResize="0"/>
          <p:nvPr/>
        </p:nvPicPr>
        <p:blipFill>
          <a:blip r:embed="rId3">
            <a:alphaModFix/>
          </a:blip>
          <a:stretch>
            <a:fillRect/>
          </a:stretch>
        </p:blipFill>
        <p:spPr>
          <a:xfrm>
            <a:off x="2421450" y="0"/>
            <a:ext cx="6635956" cy="514350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11"/>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Exercise 9: Resource Counts and Conditionals</a:t>
            </a:r>
            <a:endParaRPr sz="2300" b="1">
              <a:latin typeface="Helvetica Neue"/>
              <a:ea typeface="Helvetica Neue"/>
              <a:cs typeface="Helvetica Neue"/>
              <a:sym typeface="Helvetica Neue"/>
            </a:endParaRPr>
          </a:p>
        </p:txBody>
      </p:sp>
      <p:sp>
        <p:nvSpPr>
          <p:cNvPr id="777" name="Google Shape;777;p111"/>
          <p:cNvSpPr txBox="1">
            <a:spLocks noGrp="1"/>
          </p:cNvSpPr>
          <p:nvPr>
            <p:ph type="body" idx="1"/>
          </p:nvPr>
        </p:nvSpPr>
        <p:spPr>
          <a:xfrm>
            <a:off x="626625" y="1111275"/>
            <a:ext cx="7884000" cy="3510000"/>
          </a:xfrm>
          <a:prstGeom prst="rect">
            <a:avLst/>
          </a:prstGeom>
          <a:noFill/>
          <a:ln>
            <a:noFill/>
          </a:ln>
        </p:spPr>
        <p:txBody>
          <a:bodyPr spcFirstLastPara="1" wrap="square" lIns="0" tIns="35100" rIns="68575" bIns="34275" anchor="t" anchorCtr="0">
            <a:noAutofit/>
          </a:bodyPr>
          <a:lstStyle/>
          <a:p>
            <a:pPr marL="342900" marR="0" lvl="0" indent="0" algn="l" rtl="0">
              <a:lnSpc>
                <a:spcPct val="90000"/>
              </a:lnSpc>
              <a:spcBef>
                <a:spcPts val="0"/>
              </a:spcBef>
              <a:spcAft>
                <a:spcPts val="0"/>
              </a:spcAft>
              <a:buNone/>
            </a:pPr>
            <a:endParaRPr sz="4500">
              <a:solidFill>
                <a:srgbClr val="000000"/>
              </a:solidFill>
            </a:endParaRPr>
          </a:p>
          <a:p>
            <a:pPr marL="342900" marR="0" lvl="0" indent="0" algn="l" rtl="0">
              <a:lnSpc>
                <a:spcPct val="90000"/>
              </a:lnSpc>
              <a:spcBef>
                <a:spcPts val="0"/>
              </a:spcBef>
              <a:spcAft>
                <a:spcPts val="0"/>
              </a:spcAft>
              <a:buNone/>
            </a:pPr>
            <a:endParaRPr sz="4500">
              <a:solidFill>
                <a:srgbClr val="000000"/>
              </a:solidFill>
            </a:endParaRPr>
          </a:p>
          <a:p>
            <a:pPr marL="0" marR="0" lvl="0" indent="0" algn="ctr" rtl="0">
              <a:lnSpc>
                <a:spcPct val="90000"/>
              </a:lnSpc>
              <a:spcBef>
                <a:spcPts val="0"/>
              </a:spcBef>
              <a:spcAft>
                <a:spcPts val="0"/>
              </a:spcAft>
              <a:buNone/>
            </a:pPr>
            <a:r>
              <a:rPr lang="en-US" sz="4500" u="sng">
                <a:solidFill>
                  <a:schemeClr val="hlink"/>
                </a:solidFill>
                <a:hlinkClick r:id="rId3"/>
              </a:rPr>
              <a:t>Exercise 9</a:t>
            </a:r>
            <a:endParaRPr sz="4500">
              <a:solidFill>
                <a:srgbClr val="000000"/>
              </a:solidFill>
            </a:endParaRPr>
          </a:p>
          <a:p>
            <a:pPr marL="0" marR="0" lvl="0" indent="0" algn="l" rtl="0">
              <a:lnSpc>
                <a:spcPct val="90000"/>
              </a:lnSpc>
              <a:spcBef>
                <a:spcPts val="0"/>
              </a:spcBef>
              <a:spcAft>
                <a:spcPts val="0"/>
              </a:spcAft>
              <a:buNone/>
            </a:pPr>
            <a:endParaRPr>
              <a:solidFill>
                <a:srgbClr val="000000"/>
              </a:solidFill>
            </a:endParaRPr>
          </a:p>
        </p:txBody>
      </p:sp>
      <p:sp>
        <p:nvSpPr>
          <p:cNvPr id="778" name="Google Shape;778;p111"/>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12"/>
          <p:cNvSpPr txBox="1">
            <a:spLocks noGrp="1"/>
          </p:cNvSpPr>
          <p:nvPr>
            <p:ph type="title"/>
          </p:nvPr>
        </p:nvSpPr>
        <p:spPr>
          <a:xfrm>
            <a:off x="719998" y="220275"/>
            <a:ext cx="8424000" cy="681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33445"/>
              </a:buClr>
              <a:buSzPts val="2400"/>
              <a:buFont typeface="Helvetica Neue Light"/>
              <a:buNone/>
            </a:pPr>
            <a:r>
              <a:rPr lang="en-US" sz="2300" b="1">
                <a:latin typeface="Helvetica Neue"/>
                <a:ea typeface="Helvetica Neue"/>
                <a:cs typeface="Helvetica Neue"/>
                <a:sym typeface="Helvetica Neue"/>
              </a:rPr>
              <a:t>Terraform Expressions</a:t>
            </a:r>
            <a:endParaRPr sz="2300" b="1">
              <a:latin typeface="Helvetica Neue"/>
              <a:ea typeface="Helvetica Neue"/>
              <a:cs typeface="Helvetica Neue"/>
              <a:sym typeface="Helvetica Neue"/>
            </a:endParaRPr>
          </a:p>
        </p:txBody>
      </p:sp>
      <p:sp>
        <p:nvSpPr>
          <p:cNvPr id="784" name="Google Shape;784;p112"/>
          <p:cNvSpPr txBox="1">
            <a:spLocks noGrp="1"/>
          </p:cNvSpPr>
          <p:nvPr>
            <p:ph type="body" idx="1"/>
          </p:nvPr>
        </p:nvSpPr>
        <p:spPr>
          <a:xfrm>
            <a:off x="158400" y="1087322"/>
            <a:ext cx="8827200" cy="3606900"/>
          </a:xfrm>
          <a:prstGeom prst="rect">
            <a:avLst/>
          </a:prstGeom>
          <a:noFill/>
          <a:ln>
            <a:noFill/>
          </a:ln>
        </p:spPr>
        <p:txBody>
          <a:bodyPr spcFirstLastPara="1" wrap="square" lIns="0" tIns="35100" rIns="68575" bIns="34275" anchor="t" anchorCtr="0">
            <a:noAutofit/>
          </a:bodyPr>
          <a:lstStyle/>
          <a:p>
            <a:pPr marL="342900" lvl="0" indent="-279400" algn="l" rtl="0">
              <a:lnSpc>
                <a:spcPct val="115000"/>
              </a:lnSpc>
              <a:spcBef>
                <a:spcPts val="0"/>
              </a:spcBef>
              <a:spcAft>
                <a:spcPts val="0"/>
              </a:spcAft>
              <a:buClr>
                <a:srgbClr val="000000"/>
              </a:buClr>
              <a:buSzPts val="1800"/>
              <a:buChar char="•"/>
            </a:pPr>
            <a:r>
              <a:rPr lang="en-US">
                <a:solidFill>
                  <a:schemeClr val="dk1"/>
                </a:solidFill>
              </a:rPr>
              <a:t>can set attributes, outputs and locals to expressions</a:t>
            </a:r>
            <a:endParaRPr>
              <a:solidFill>
                <a:schemeClr val="dk1"/>
              </a:solidFill>
            </a:endParaRPr>
          </a:p>
          <a:p>
            <a:pPr marL="342900" lvl="0" indent="-279400" algn="l" rtl="0">
              <a:lnSpc>
                <a:spcPct val="115000"/>
              </a:lnSpc>
              <a:spcBef>
                <a:spcPts val="0"/>
              </a:spcBef>
              <a:spcAft>
                <a:spcPts val="0"/>
              </a:spcAft>
              <a:buClr>
                <a:srgbClr val="000000"/>
              </a:buClr>
              <a:buSzPts val="1800"/>
              <a:buChar char="•"/>
            </a:pPr>
            <a:r>
              <a:rPr lang="en-US">
                <a:solidFill>
                  <a:schemeClr val="dk1"/>
                </a:solidFill>
              </a:rPr>
              <a:t>expressions can refer to</a:t>
            </a:r>
            <a:endParaRPr>
              <a:solidFill>
                <a:schemeClr val="dk1"/>
              </a:solidFill>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literal values or complex literal values: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true, 13,“us-west1”,[1, 2],{a:1, b:2}</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resource or data source attributes: </a:t>
            </a:r>
            <a:r>
              <a:rPr lang="en-US" sz="1800" b="1">
                <a:solidFill>
                  <a:schemeClr val="dk1"/>
                </a:solidFill>
                <a:latin typeface="Consolas"/>
                <a:ea typeface="Consolas"/>
                <a:cs typeface="Consolas"/>
                <a:sym typeface="Consolas"/>
              </a:rPr>
              <a:t>&lt;RESOURCE TYPE&gt;.&lt;NAME&gt;, data.&lt;DATA TYPE&gt;.&lt;NAME&gt;</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type indices: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local.list[3], local.object.attrname, local.map["keyname"]</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variables: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var.&lt;NAME&gt;</a:t>
            </a:r>
            <a:endParaRPr sz="1800" b="1">
              <a:solidFill>
                <a:schemeClr val="dk1"/>
              </a:solidFill>
              <a:latin typeface="Consolas"/>
              <a:ea typeface="Consolas"/>
              <a:cs typeface="Consolas"/>
              <a:sym typeface="Consolas"/>
            </a:endParaRPr>
          </a:p>
          <a:p>
            <a:pPr marL="685800" lvl="1" indent="-279400" algn="l" rtl="0">
              <a:lnSpc>
                <a:spcPct val="115000"/>
              </a:lnSpc>
              <a:spcBef>
                <a:spcPts val="0"/>
              </a:spcBef>
              <a:spcAft>
                <a:spcPts val="0"/>
              </a:spcAft>
              <a:buClr>
                <a:srgbClr val="000000"/>
              </a:buClr>
              <a:buSzPts val="1800"/>
              <a:buChar char="•"/>
            </a:pPr>
            <a:r>
              <a:rPr lang="en-US" sz="1800">
                <a:solidFill>
                  <a:schemeClr val="dk1"/>
                </a:solidFill>
              </a:rPr>
              <a:t>locals:</a:t>
            </a:r>
            <a:r>
              <a:rPr lang="en-US" sz="1800">
                <a:solidFill>
                  <a:schemeClr val="dk1"/>
                </a:solidFill>
                <a:latin typeface="Helvetica Neue"/>
                <a:ea typeface="Helvetica Neue"/>
                <a:cs typeface="Helvetica Neue"/>
                <a:sym typeface="Helvetica Neue"/>
              </a:rPr>
              <a:t> </a:t>
            </a:r>
            <a:r>
              <a:rPr lang="en-US" sz="1800" b="1">
                <a:solidFill>
                  <a:schemeClr val="dk1"/>
                </a:solidFill>
                <a:latin typeface="Consolas"/>
                <a:ea typeface="Consolas"/>
                <a:cs typeface="Consolas"/>
                <a:sym typeface="Consolas"/>
              </a:rPr>
              <a:t>local.&lt;NAME&gt;</a:t>
            </a:r>
            <a:endParaRPr sz="1800" b="1">
              <a:solidFill>
                <a:schemeClr val="dk1"/>
              </a:solidFill>
              <a:latin typeface="Consolas"/>
              <a:ea typeface="Consolas"/>
              <a:cs typeface="Consolas"/>
              <a:sym typeface="Consolas"/>
            </a:endParaRPr>
          </a:p>
          <a:p>
            <a:pPr marL="685800" lvl="0" indent="0" algn="l" rtl="0">
              <a:lnSpc>
                <a:spcPct val="115000"/>
              </a:lnSpc>
              <a:spcBef>
                <a:spcPts val="0"/>
              </a:spcBef>
              <a:spcAft>
                <a:spcPts val="0"/>
              </a:spcAft>
              <a:buNone/>
            </a:pPr>
            <a:r>
              <a:rPr lang="en-US" sz="1800">
                <a:solidFill>
                  <a:schemeClr val="dk1"/>
                </a:solidFill>
              </a:rPr>
              <a:t>…</a:t>
            </a:r>
            <a:r>
              <a:rPr lang="en-US" sz="1800">
                <a:solidFill>
                  <a:schemeClr val="dk1"/>
                </a:solidFill>
                <a:latin typeface="Courier New"/>
                <a:ea typeface="Courier New"/>
                <a:cs typeface="Courier New"/>
                <a:sym typeface="Courier New"/>
              </a:rPr>
              <a:t>	</a:t>
            </a:r>
            <a:endParaRPr sz="1800">
              <a:solidFill>
                <a:schemeClr val="dk1"/>
              </a:solidFill>
              <a:latin typeface="Consolas"/>
              <a:ea typeface="Consolas"/>
              <a:cs typeface="Consolas"/>
              <a:sym typeface="Consolas"/>
            </a:endParaRPr>
          </a:p>
        </p:txBody>
      </p:sp>
      <p:sp>
        <p:nvSpPr>
          <p:cNvPr id="785" name="Google Shape;785;p112"/>
          <p:cNvSpPr txBox="1">
            <a:spLocks noGrp="1"/>
          </p:cNvSpPr>
          <p:nvPr>
            <p:ph type="sldNum" idx="12"/>
          </p:nvPr>
        </p:nvSpPr>
        <p:spPr>
          <a:xfrm>
            <a:off x="8510624" y="4880268"/>
            <a:ext cx="625500" cy="2238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20634</TotalTime>
  <Words>5718</Words>
  <Application>Microsoft Office PowerPoint</Application>
  <PresentationFormat>On-screen Show (16:9)</PresentationFormat>
  <Paragraphs>969</Paragraphs>
  <Slides>116</Slides>
  <Notes>116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116</vt:i4>
      </vt:variant>
    </vt:vector>
  </HeadingPairs>
  <TitlesOfParts>
    <vt:vector size="126" baseType="lpstr">
      <vt:lpstr>Consolas</vt:lpstr>
      <vt:lpstr>Arial</vt:lpstr>
      <vt:lpstr>Lato</vt:lpstr>
      <vt:lpstr>Helvetica Neue Light</vt:lpstr>
      <vt:lpstr>Courier New</vt:lpstr>
      <vt:lpstr>Courier</vt:lpstr>
      <vt:lpstr>Helvetica Neue</vt:lpstr>
      <vt:lpstr>Calibri</vt:lpstr>
      <vt:lpstr>Roboto</vt:lpstr>
      <vt:lpstr>DI Template</vt:lpstr>
      <vt:lpstr>PowerPoint Presentation</vt:lpstr>
      <vt:lpstr>PowerPoint Presentation</vt:lpstr>
      <vt:lpstr>An Overview</vt:lpstr>
      <vt:lpstr>Technologies we cover</vt:lpstr>
      <vt:lpstr>Our Practitioners</vt:lpstr>
      <vt:lpstr>Note About Virtual Trainings</vt:lpstr>
      <vt:lpstr>Virtual Training Expectations for You</vt:lpstr>
      <vt:lpstr>Virtual Training Expectations for Me</vt:lpstr>
      <vt:lpstr>Schedule</vt:lpstr>
      <vt:lpstr>Introductions: First You, Then Me</vt:lpstr>
      <vt:lpstr>Class Structure</vt:lpstr>
      <vt:lpstr>Discussion</vt:lpstr>
      <vt:lpstr>Exercises</vt:lpstr>
      <vt:lpstr>Experiments</vt:lpstr>
      <vt:lpstr>Some Notes about Terraform</vt:lpstr>
      <vt:lpstr>Other Good Sources for Learning</vt:lpstr>
      <vt:lpstr>What is Terraform?</vt:lpstr>
      <vt:lpstr>What is Terraform? (cont’d)</vt:lpstr>
      <vt:lpstr>Why Use Terraform?</vt:lpstr>
      <vt:lpstr>What Does Terraform (HCL) Look Like?</vt:lpstr>
      <vt:lpstr>Exercise Prep: Let’s Get Set Up</vt:lpstr>
      <vt:lpstr>Format of a Terraform Project</vt:lpstr>
      <vt:lpstr>Hashicorp Configuration Language (HCL)</vt:lpstr>
      <vt:lpstr>Terraform Project Content Types</vt:lpstr>
      <vt:lpstr>Resources</vt:lpstr>
      <vt:lpstr>Resources</vt:lpstr>
      <vt:lpstr>Terraform Commands and the CLI</vt:lpstr>
      <vt:lpstr>PowerPoint Presentation</vt:lpstr>
      <vt:lpstr>terraform init</vt:lpstr>
      <vt:lpstr>Exercise 1: First Terraform Project</vt:lpstr>
      <vt:lpstr>Extending Your Project</vt:lpstr>
      <vt:lpstr>Input Variables</vt:lpstr>
      <vt:lpstr>Example Variable Definition</vt:lpstr>
      <vt:lpstr>Locals</vt:lpstr>
      <vt:lpstr>Local Definitions</vt:lpstr>
      <vt:lpstr>Data Sources</vt:lpstr>
      <vt:lpstr>Data Source Example: AWS AMI Lookup</vt:lpstr>
      <vt:lpstr>Provisioners</vt:lpstr>
      <vt:lpstr>Provisioner Example: local-exec</vt:lpstr>
      <vt:lpstr>Provisioner Example: remote-exec</vt:lpstr>
      <vt:lpstr>Provisioner example: null_resource</vt:lpstr>
      <vt:lpstr>Exercise 2: Using Variables</vt:lpstr>
      <vt:lpstr>How Terraform Works</vt:lpstr>
      <vt:lpstr>State</vt:lpstr>
      <vt:lpstr>Backends</vt:lpstr>
      <vt:lpstr>Backends (cont’d)</vt:lpstr>
      <vt:lpstr>How to Query or See the Current State</vt:lpstr>
      <vt:lpstr>Visualizing Graph Outputs</vt:lpstr>
      <vt:lpstr>Visualizing Graph Outputs</vt:lpstr>
      <vt:lpstr>Executing Plans: terraform apply</vt:lpstr>
      <vt:lpstr>Exercise 3: Plans and Applies</vt:lpstr>
      <vt:lpstr>Providers</vt:lpstr>
      <vt:lpstr>Configuring the Provider</vt:lpstr>
      <vt:lpstr>Reuse Patterns in Terraform</vt:lpstr>
      <vt:lpstr>Workspaces</vt:lpstr>
      <vt:lpstr>Outputs</vt:lpstr>
      <vt:lpstr>Output Definition</vt:lpstr>
      <vt:lpstr>Modules</vt:lpstr>
      <vt:lpstr>Modules</vt:lpstr>
      <vt:lpstr>Modules</vt:lpstr>
      <vt:lpstr>Module Sources</vt:lpstr>
      <vt:lpstr>Module Example</vt:lpstr>
      <vt:lpstr>Using the Module</vt:lpstr>
      <vt:lpstr>Exercise 4: Querying State</vt:lpstr>
      <vt:lpstr>Exercise 5: Interacting with Providers</vt:lpstr>
      <vt:lpstr>Exercise 6: Modules</vt:lpstr>
      <vt:lpstr>Experimentation Time: Webserver</vt:lpstr>
      <vt:lpstr>Experimentation Time: Webserver (cont’d)</vt:lpstr>
      <vt:lpstr>PowerPoint Presentation</vt:lpstr>
      <vt:lpstr>Day 1 Recap and Review</vt:lpstr>
      <vt:lpstr>Error Handling and Debugging</vt:lpstr>
      <vt:lpstr>Process Errors</vt:lpstr>
      <vt:lpstr>Syntax Errors</vt:lpstr>
      <vt:lpstr>Validation Errors</vt:lpstr>
      <vt:lpstr>Provider Errors / Passthrough</vt:lpstr>
      <vt:lpstr>Troubleshooting Commands</vt:lpstr>
      <vt:lpstr>terraform validate</vt:lpstr>
      <vt:lpstr>Troubleshooting: terraform fmt</vt:lpstr>
      <vt:lpstr>Troubleshooting: terraform graph</vt:lpstr>
      <vt:lpstr>Troubleshooting: terraform console</vt:lpstr>
      <vt:lpstr>Exercise 7: Error Handling, Troubleshooting</vt:lpstr>
      <vt:lpstr>Interpolation</vt:lpstr>
      <vt:lpstr>Built-in Functions</vt:lpstr>
      <vt:lpstr>Conditionals</vt:lpstr>
      <vt:lpstr>Primitive Data Types (new for v0.12!)</vt:lpstr>
      <vt:lpstr>Extended Data Types (new for v0.12!)</vt:lpstr>
      <vt:lpstr>Extended Data Types (cont’d)</vt:lpstr>
      <vt:lpstr>Count Parameter</vt:lpstr>
      <vt:lpstr>Data Reference</vt:lpstr>
      <vt:lpstr>Data Reference (cont’d)</vt:lpstr>
      <vt:lpstr>Data Sources and Reference</vt:lpstr>
      <vt:lpstr>Data Sources and Reference (cont’d) </vt:lpstr>
      <vt:lpstr>Resource Example w/Conditional</vt:lpstr>
      <vt:lpstr>Exercise 8: Understanding &amp; Manipulating Data/Variables</vt:lpstr>
      <vt:lpstr>Keeping Terraform in Sync with Infra</vt:lpstr>
      <vt:lpstr>Keeping Terraform in Sync with Infra</vt:lpstr>
      <vt:lpstr>PowerPoint Presentation</vt:lpstr>
      <vt:lpstr>Exercise 9: Resource Counts and Conditionals</vt:lpstr>
      <vt:lpstr>Terraform Expressions</vt:lpstr>
      <vt:lpstr>Terraform Expressions (cont’d)</vt:lpstr>
      <vt:lpstr>Terraform Expressions (cont’d)</vt:lpstr>
      <vt:lpstr>Terraform Expressions</vt:lpstr>
      <vt:lpstr>Terraform Expressions</vt:lpstr>
      <vt:lpstr>Terraform Expressions</vt:lpstr>
      <vt:lpstr>Terraform Meta-arguments</vt:lpstr>
      <vt:lpstr>Terraform Meta-arguments</vt:lpstr>
      <vt:lpstr>Upgrading from v0.11 to v0.12</vt:lpstr>
      <vt:lpstr>Backends</vt:lpstr>
      <vt:lpstr>Backends: S3</vt:lpstr>
      <vt:lpstr>Exercise 10: S3 Backends</vt:lpstr>
      <vt:lpstr>Exercise 11: Running an Application in AWS</vt:lpstr>
      <vt:lpstr>Experimentation Time</vt:lpstr>
      <vt:lpstr>Experimentation Time–Some Ideas</vt:lpstr>
      <vt:lpstr>YOU’RE NOW READY FOR THE WILD WORLD OF TERRAFORM  THANKS FOR BEING HERE!</vt:lpstr>
      <vt:lpstr>What should I do now?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 Blackden</cp:lastModifiedBy>
  <cp:revision>19</cp:revision>
  <dcterms:modified xsi:type="dcterms:W3CDTF">2021-10-13T01:19:29Z</dcterms:modified>
</cp:coreProperties>
</file>